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legacyDocTextInfo.bin" ContentType="application/vnd.ms-office.legacyDocTextInf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ms-office.legacyDiagramTex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651" r:id="rId1"/>
  </p:sldMasterIdLst>
  <p:notesMasterIdLst>
    <p:notesMasterId r:id="rId19"/>
  </p:notesMasterIdLst>
  <p:handoutMasterIdLst>
    <p:handoutMasterId r:id="rId20"/>
  </p:handoutMasterIdLst>
  <p:sldIdLst>
    <p:sldId id="271" r:id="rId2"/>
    <p:sldId id="272" r:id="rId3"/>
    <p:sldId id="273" r:id="rId4"/>
    <p:sldId id="274" r:id="rId5"/>
    <p:sldId id="275" r:id="rId6"/>
    <p:sldId id="258" r:id="rId7"/>
    <p:sldId id="261" r:id="rId8"/>
    <p:sldId id="260" r:id="rId9"/>
    <p:sldId id="276" r:id="rId10"/>
    <p:sldId id="262" r:id="rId11"/>
    <p:sldId id="278" r:id="rId12"/>
    <p:sldId id="265" r:id="rId13"/>
    <p:sldId id="263" r:id="rId14"/>
    <p:sldId id="266" r:id="rId15"/>
    <p:sldId id="267" r:id="rId16"/>
    <p:sldId id="277" r:id="rId17"/>
    <p:sldId id="282" r:id="rId18"/>
  </p:sldIdLst>
  <p:sldSz cx="9144000" cy="6858000" type="screen4x3"/>
  <p:notesSz cx="6858000" cy="9144000"/>
  <p:defaultTextStyle>
    <a:defPPr>
      <a:defRPr lang="he-IL"/>
    </a:defPPr>
    <a:lvl1pPr algn="r" rtl="1" fontAlgn="base">
      <a:spcBef>
        <a:spcPct val="0"/>
      </a:spcBef>
      <a:spcAft>
        <a:spcPct val="0"/>
      </a:spcAft>
      <a:defRPr kern="1200">
        <a:solidFill>
          <a:schemeClr val="tx1"/>
        </a:solidFill>
        <a:latin typeface="Verdana" pitchFamily="34" charset="0"/>
        <a:ea typeface="+mn-ea"/>
        <a:cs typeface="Arial" pitchFamily="34" charset="0"/>
      </a:defRPr>
    </a:lvl1pPr>
    <a:lvl2pPr marL="457200" algn="r" rtl="1" fontAlgn="base">
      <a:spcBef>
        <a:spcPct val="0"/>
      </a:spcBef>
      <a:spcAft>
        <a:spcPct val="0"/>
      </a:spcAft>
      <a:defRPr kern="1200">
        <a:solidFill>
          <a:schemeClr val="tx1"/>
        </a:solidFill>
        <a:latin typeface="Verdana" pitchFamily="34" charset="0"/>
        <a:ea typeface="+mn-ea"/>
        <a:cs typeface="Arial" pitchFamily="34" charset="0"/>
      </a:defRPr>
    </a:lvl2pPr>
    <a:lvl3pPr marL="914400" algn="r" rtl="1" fontAlgn="base">
      <a:spcBef>
        <a:spcPct val="0"/>
      </a:spcBef>
      <a:spcAft>
        <a:spcPct val="0"/>
      </a:spcAft>
      <a:defRPr kern="1200">
        <a:solidFill>
          <a:schemeClr val="tx1"/>
        </a:solidFill>
        <a:latin typeface="Verdana" pitchFamily="34" charset="0"/>
        <a:ea typeface="+mn-ea"/>
        <a:cs typeface="Arial" pitchFamily="34" charset="0"/>
      </a:defRPr>
    </a:lvl3pPr>
    <a:lvl4pPr marL="1371600" algn="r" rtl="1" fontAlgn="base">
      <a:spcBef>
        <a:spcPct val="0"/>
      </a:spcBef>
      <a:spcAft>
        <a:spcPct val="0"/>
      </a:spcAft>
      <a:defRPr kern="1200">
        <a:solidFill>
          <a:schemeClr val="tx1"/>
        </a:solidFill>
        <a:latin typeface="Verdana" pitchFamily="34" charset="0"/>
        <a:ea typeface="+mn-ea"/>
        <a:cs typeface="Arial" pitchFamily="34" charset="0"/>
      </a:defRPr>
    </a:lvl4pPr>
    <a:lvl5pPr marL="1828800" algn="r" rtl="1" fontAlgn="base">
      <a:spcBef>
        <a:spcPct val="0"/>
      </a:spcBef>
      <a:spcAft>
        <a:spcPct val="0"/>
      </a:spcAft>
      <a:defRPr kern="1200">
        <a:solidFill>
          <a:schemeClr val="tx1"/>
        </a:solidFill>
        <a:latin typeface="Verdana" pitchFamily="34" charset="0"/>
        <a:ea typeface="+mn-ea"/>
        <a:cs typeface="Arial" pitchFamily="34" charset="0"/>
      </a:defRPr>
    </a:lvl5pPr>
    <a:lvl6pPr marL="2286000" algn="r" defTabSz="914400" rtl="1" eaLnBrk="1" latinLnBrk="0" hangingPunct="1">
      <a:defRPr kern="1200">
        <a:solidFill>
          <a:schemeClr val="tx1"/>
        </a:solidFill>
        <a:latin typeface="Verdana" pitchFamily="34" charset="0"/>
        <a:ea typeface="+mn-ea"/>
        <a:cs typeface="Arial" pitchFamily="34" charset="0"/>
      </a:defRPr>
    </a:lvl6pPr>
    <a:lvl7pPr marL="2743200" algn="r" defTabSz="914400" rtl="1" eaLnBrk="1" latinLnBrk="0" hangingPunct="1">
      <a:defRPr kern="1200">
        <a:solidFill>
          <a:schemeClr val="tx1"/>
        </a:solidFill>
        <a:latin typeface="Verdana" pitchFamily="34" charset="0"/>
        <a:ea typeface="+mn-ea"/>
        <a:cs typeface="Arial" pitchFamily="34" charset="0"/>
      </a:defRPr>
    </a:lvl7pPr>
    <a:lvl8pPr marL="3200400" algn="r" defTabSz="914400" rtl="1" eaLnBrk="1" latinLnBrk="0" hangingPunct="1">
      <a:defRPr kern="1200">
        <a:solidFill>
          <a:schemeClr val="tx1"/>
        </a:solidFill>
        <a:latin typeface="Verdana" pitchFamily="34" charset="0"/>
        <a:ea typeface="+mn-ea"/>
        <a:cs typeface="Arial" pitchFamily="34" charset="0"/>
      </a:defRPr>
    </a:lvl8pPr>
    <a:lvl9pPr marL="3657600" algn="r" defTabSz="914400" rtl="1" eaLnBrk="1" latinLnBrk="0" hangingPunct="1">
      <a:defRPr kern="1200">
        <a:solidFill>
          <a:schemeClr val="tx1"/>
        </a:solidFill>
        <a:latin typeface="Verdana" pitchFamily="34"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דפנה"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63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06/relationships/legacyDocTextInfo" Target="legacyDocTextInfo.bin"/><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microsoft.com/office/2006/relationships/legacyDiagramText" Target="legacyDiagramText3.bin"/><Relationship Id="rId2" Type="http://schemas.microsoft.com/office/2006/relationships/legacyDiagramText" Target="legacyDiagramText2.bin"/><Relationship Id="rId1" Type="http://schemas.microsoft.com/office/2006/relationships/legacyDiagramText" Target="legacyDiagramText1.bin"/><Relationship Id="rId6" Type="http://schemas.microsoft.com/office/2006/relationships/legacyDiagramText" Target="legacyDiagramText6.bin"/><Relationship Id="rId5" Type="http://schemas.microsoft.com/office/2006/relationships/legacyDiagramText" Target="legacyDiagramText5.bin"/><Relationship Id="rId4" Type="http://schemas.microsoft.com/office/2006/relationships/legacyDiagramText" Target="legacyDiagramText4.bin"/></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endParaRPr lang="en-US"/>
          </a:p>
        </p:txBody>
      </p:sp>
      <p:sp>
        <p:nvSpPr>
          <p:cNvPr id="59395" name="Rectangle 3"/>
          <p:cNvSpPr>
            <a:spLocks noGrp="1" noChangeArrowheads="1"/>
          </p:cNvSpPr>
          <p:nvPr>
            <p:ph type="dt" sz="quarter"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pitchFamily="34" charset="0"/>
              </a:defRPr>
            </a:lvl1pPr>
          </a:lstStyle>
          <a:p>
            <a:endParaRPr lang="en-US"/>
          </a:p>
        </p:txBody>
      </p:sp>
      <p:sp>
        <p:nvSpPr>
          <p:cNvPr id="59396" name="Rectangle 4"/>
          <p:cNvSpPr>
            <a:spLocks noGrp="1" noChangeArrowheads="1"/>
          </p:cNvSpPr>
          <p:nvPr>
            <p:ph type="ftr" sz="quarter" idx="2"/>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endParaRPr lang="en-US"/>
          </a:p>
        </p:txBody>
      </p:sp>
      <p:sp>
        <p:nvSpPr>
          <p:cNvPr id="59397" name="Rectangle 5"/>
          <p:cNvSpPr>
            <a:spLocks noGrp="1" noChangeArrowheads="1"/>
          </p:cNvSpPr>
          <p:nvPr>
            <p:ph type="sldNum" sz="quarter" idx="3"/>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pitchFamily="34" charset="0"/>
              </a:defRPr>
            </a:lvl1pPr>
          </a:lstStyle>
          <a:p>
            <a:fld id="{614B60F4-2FCB-459C-9A4C-4F5A3115708E}" type="slidenum">
              <a:rPr lang="he-IL"/>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endParaRPr lang="en-US"/>
          </a:p>
        </p:txBody>
      </p:sp>
      <p:sp>
        <p:nvSpPr>
          <p:cNvPr id="25603"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pitchFamily="34" charset="0"/>
              </a:defRPr>
            </a:lvl1pPr>
          </a:lstStyle>
          <a:p>
            <a:endParaRPr lang="en-US"/>
          </a:p>
        </p:txBody>
      </p:sp>
      <p:sp>
        <p:nvSpPr>
          <p:cNvPr id="256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560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he-IL" smtClean="0"/>
              <a:t>לחץ כדי לערוך סגנונות טקסט של תבנית בסיס</a:t>
            </a:r>
            <a:endParaRPr lang="en-US" smtClean="0"/>
          </a:p>
          <a:p>
            <a:pPr lvl="1"/>
            <a:r>
              <a:rPr lang="he-IL" smtClean="0"/>
              <a:t>רמה שנייה</a:t>
            </a:r>
            <a:endParaRPr lang="en-US" smtClean="0"/>
          </a:p>
          <a:p>
            <a:pPr lvl="2"/>
            <a:r>
              <a:rPr lang="he-IL" smtClean="0"/>
              <a:t>רמה שלישית</a:t>
            </a:r>
            <a:endParaRPr lang="en-US" smtClean="0"/>
          </a:p>
          <a:p>
            <a:pPr lvl="3"/>
            <a:r>
              <a:rPr lang="he-IL" smtClean="0"/>
              <a:t>רמה רביעית</a:t>
            </a:r>
            <a:endParaRPr lang="en-US" smtClean="0"/>
          </a:p>
          <a:p>
            <a:pPr lvl="4"/>
            <a:r>
              <a:rPr lang="he-IL" smtClean="0"/>
              <a:t>רמה חמישית</a:t>
            </a:r>
            <a:endParaRPr lang="en-US" smtClean="0"/>
          </a:p>
        </p:txBody>
      </p:sp>
      <p:sp>
        <p:nvSpPr>
          <p:cNvPr id="25606"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endParaRPr lang="en-US"/>
          </a:p>
        </p:txBody>
      </p:sp>
      <p:sp>
        <p:nvSpPr>
          <p:cNvPr id="25607"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pitchFamily="34" charset="0"/>
              </a:defRPr>
            </a:lvl1pPr>
          </a:lstStyle>
          <a:p>
            <a:fld id="{AEF50BE5-B192-4A82-A49F-6BCAF798BB94}" type="slidenum">
              <a:rPr lang="he-IL"/>
              <a:pPr/>
              <a:t>‹#›</a:t>
            </a:fld>
            <a:endParaRPr lang="en-US"/>
          </a:p>
        </p:txBody>
      </p:sp>
    </p:spTree>
  </p:cSld>
  <p:clrMap bg1="lt1" tx1="dk1" bg2="lt2" tx2="dk2" accent1="accent1" accent2="accent2" accent3="accent3" accent4="accent4" accent5="accent5" accent6="accent6" hlink="hlink" folHlink="folHlink"/>
  <p:notesStyle>
    <a:lvl1pPr algn="r" rtl="1" fontAlgn="base">
      <a:spcBef>
        <a:spcPct val="30000"/>
      </a:spcBef>
      <a:spcAft>
        <a:spcPct val="0"/>
      </a:spcAft>
      <a:defRPr sz="1200" kern="1200">
        <a:solidFill>
          <a:schemeClr val="tx1"/>
        </a:solidFill>
        <a:latin typeface="Arial" pitchFamily="34" charset="0"/>
        <a:ea typeface="+mn-ea"/>
        <a:cs typeface="Arial" pitchFamily="34" charset="0"/>
      </a:defRPr>
    </a:lvl1pPr>
    <a:lvl2pPr marL="457200" algn="r" rtl="1" fontAlgn="base">
      <a:spcBef>
        <a:spcPct val="30000"/>
      </a:spcBef>
      <a:spcAft>
        <a:spcPct val="0"/>
      </a:spcAft>
      <a:defRPr sz="1200" kern="1200">
        <a:solidFill>
          <a:schemeClr val="tx1"/>
        </a:solidFill>
        <a:latin typeface="Arial" pitchFamily="34" charset="0"/>
        <a:ea typeface="+mn-ea"/>
        <a:cs typeface="Arial" pitchFamily="34" charset="0"/>
      </a:defRPr>
    </a:lvl2pPr>
    <a:lvl3pPr marL="914400" algn="r" rtl="1" fontAlgn="base">
      <a:spcBef>
        <a:spcPct val="30000"/>
      </a:spcBef>
      <a:spcAft>
        <a:spcPct val="0"/>
      </a:spcAft>
      <a:defRPr sz="1200" kern="1200">
        <a:solidFill>
          <a:schemeClr val="tx1"/>
        </a:solidFill>
        <a:latin typeface="Arial" pitchFamily="34" charset="0"/>
        <a:ea typeface="+mn-ea"/>
        <a:cs typeface="Arial" pitchFamily="34" charset="0"/>
      </a:defRPr>
    </a:lvl3pPr>
    <a:lvl4pPr marL="1371600" algn="r" rtl="1" fontAlgn="base">
      <a:spcBef>
        <a:spcPct val="30000"/>
      </a:spcBef>
      <a:spcAft>
        <a:spcPct val="0"/>
      </a:spcAft>
      <a:defRPr sz="1200" kern="1200">
        <a:solidFill>
          <a:schemeClr val="tx1"/>
        </a:solidFill>
        <a:latin typeface="Arial" pitchFamily="34" charset="0"/>
        <a:ea typeface="+mn-ea"/>
        <a:cs typeface="Arial" pitchFamily="34" charset="0"/>
      </a:defRPr>
    </a:lvl4pPr>
    <a:lvl5pPr marL="1828800" algn="r" rtl="1" fontAlgn="base">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467C28-4C80-426C-9EC7-D6DB66EC6CAC}" type="slidenum">
              <a:rPr lang="he-IL"/>
              <a:pPr/>
              <a:t>4</a:t>
            </a:fld>
            <a:endParaRPr lang="en-US"/>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r>
              <a:rPr lang="en-US"/>
              <a:t>The carrot and stick policy… Providing positive incentives for leaving the private vehicle at home and using alternative ways to reach destinations, and on the other hand using the stick by enforcing stricter policy measures against those who arrive at their destinations with their private vehicle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1AB16C-BFA3-49B1-8A6A-F1F76FCF9897}" type="slidenum">
              <a:rPr lang="he-IL"/>
              <a:pPr/>
              <a:t>5</a:t>
            </a:fld>
            <a:endParaRPr lang="en-US"/>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p:txBody>
          <a:bodyPr/>
          <a:lstStyle/>
          <a:p>
            <a:pPr algn="l"/>
            <a:r>
              <a:rPr lang="en-US"/>
              <a:t>There is a huge difference between Israeli parking standards and western European and north American city parking standards. In Israel we speak of 25 parking spaces for 1,000 square meter built area in the CBD and this is a minimum requirement. In Los Angeles we speak of 10 parking spaces as a maximum standard, and in other Western European cities such as Amsterdam the standard is less than 5 parking spaces. So we have a long way to go.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D658AE-76D1-48A9-B0AF-ECB07CE558AC}" type="slidenum">
              <a:rPr lang="he-IL"/>
              <a:pPr/>
              <a:t>6</a:t>
            </a:fld>
            <a:endParaRPr lang="en-US"/>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p:txBody>
          <a:bodyPr/>
          <a:lstStyle/>
          <a:p>
            <a:pPr algn="l"/>
            <a:r>
              <a:rPr lang="en-US" dirty="0" err="1"/>
              <a:t>Donals</a:t>
            </a:r>
            <a:r>
              <a:rPr lang="en-US" dirty="0"/>
              <a:t> </a:t>
            </a:r>
            <a:r>
              <a:rPr lang="en-US" dirty="0" err="1"/>
              <a:t>Shoup</a:t>
            </a:r>
            <a:r>
              <a:rPr lang="en-US" dirty="0"/>
              <a:t> in his 1999 article: The Trouble with Minimum Parking Requirements, stresses a certain mechanism in planning which indirectly results in a rise of VKT. He describes this mechanism as a vicious cycle.</a:t>
            </a:r>
          </a:p>
          <a:p>
            <a:r>
              <a:rPr lang="en-US" dirty="0"/>
              <a:t>The vicious cycle starts with transportation engineers who survey parking occupancy at sites that offer free parking and lack of public transit. The parking generation rate manuals created by transportation engineers are used by urban planners to set minimum parking requirements for all land uses. Since parking supply is so large, most new developments offer free parking. Transportation planners survey vehicle trips to and from sites that offer free parking and the outcome of this procedure is a trip generation rate manual. The roads leading to the sites are designed and planned according to the trip generation rate manuals, which means that the roads and highways provide enough capacity to satisfy expected demand.(</a:t>
            </a:r>
            <a:r>
              <a:rPr lang="en-US" dirty="0" err="1"/>
              <a:t>Shoup</a:t>
            </a:r>
            <a:r>
              <a:rPr lang="en-US" dirty="0"/>
              <a:t>, 1999). </a:t>
            </a:r>
          </a:p>
          <a:p>
            <a:r>
              <a:rPr lang="en-US" dirty="0"/>
              <a:t>This vicious cycle demonstrates the huge effect parking policy has on urban and transportation design and planning. The effect is not that obvious to most researchers in this discipline.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08F137-3D0C-4BBD-90DD-27E72BB9D736}" type="slidenum">
              <a:rPr lang="he-IL"/>
              <a:pPr/>
              <a:t>7</a:t>
            </a:fld>
            <a:endParaRPr lang="en-US"/>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p:txBody>
          <a:bodyPr/>
          <a:lstStyle/>
          <a:p>
            <a:pPr algn="l"/>
            <a:r>
              <a:rPr lang="en-US"/>
              <a:t>This figure illustrates the basic relationship between the research components. Urban form and transportation system is the core of the research system which influences private VKT and VHT. Both variables have an influence on air pollutant emissions from vehicles and air pollutant emissions influence pollutant concentrations. This system is fed from within by a set of different policies. Parking policy will be analyzed in the current article.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F03CB5-33AF-42E9-9283-1449CA717E0C}" type="slidenum">
              <a:rPr lang="he-IL"/>
              <a:pPr/>
              <a:t>8</a:t>
            </a:fld>
            <a:endParaRPr lang="en-US"/>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p:txBody>
          <a:bodyPr/>
          <a:lstStyle/>
          <a:p>
            <a:r>
              <a:rPr lang="en-US"/>
              <a:t>The transportation model used in this research was constructed by NTA – an agency that leads the Mass Transit project for the Tel Aviv Metropolitan Area (NTA, 2001). It is a conventional 4-step model with feedback procedures for the combined modal split and assignment and for the combined distribution and assignment process. </a:t>
            </a:r>
          </a:p>
          <a:p>
            <a:pPr algn="l"/>
            <a:r>
              <a:rPr lang="en-US"/>
              <a:t>The metropolitan area was divided into 10 super zones, according to the division of the Israel Bureau of Statistics. The transportation model enables the calculation of the VKT, travel time and average speed for every link in the transportation network, and post-processing it to present results at the super zone level. The results shown in this presentation are aggregated into 4 major areas: CBD, inner ring, middle ring and outer ring.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229543-C147-4E25-B366-359F96DD4F6F}" type="slidenum">
              <a:rPr lang="he-IL"/>
              <a:pPr/>
              <a:t>10</a:t>
            </a:fld>
            <a:endParaRPr lang="en-US"/>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pPr algn="l"/>
            <a:r>
              <a:rPr lang="en-US"/>
              <a:t>The following table illustrates 9 scenarios. The first is a basic scenario where no policy is administrated. Scenarios 2 and 3, deal with increasing parking cost by 10% and 20% subsequently. Scenarios 4 and 7, deal with increasing parking search time (hence decreasing parking availability) by 10% and 20% subsequently. Scenarios 5, 6, 8 and 9 deal with combined parking policies – increasing parking cost and parking search time.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67E731-2188-42E2-9B82-E976C12026F2}" type="slidenum">
              <a:rPr lang="he-IL"/>
              <a:pPr/>
              <a:t>13</a:t>
            </a:fld>
            <a:endParaRPr lang="en-US"/>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p:txBody>
          <a:bodyPr/>
          <a:lstStyle/>
          <a:p>
            <a:pPr algn="l"/>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5E585B-634C-4CBD-A276-CE536FDB2F1C}" type="slidenum">
              <a:rPr lang="he-IL"/>
              <a:pPr/>
              <a:t>14</a:t>
            </a:fld>
            <a:endParaRPr lang="en-US"/>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p:txBody>
          <a:bodyPr/>
          <a:lstStyle/>
          <a:p>
            <a:pPr algn="l"/>
            <a:r>
              <a:rPr lang="en-US"/>
              <a:t>The figures show the trend of all variables in all the scenarios for Metropolitan, CBD and Outer Ring levels. VHT in all figures is lower than other variables. This trend is prominent in the outer ring since there is a larger percentage of highways and major roads in the outer ring. The other variables increase by up to 4% since VKT and NOX emissions respectively, are diverted from the CBD to the middle and outer ring. In the CBD all variables decrease compared to the base scenario.</a:t>
            </a:r>
          </a:p>
          <a:p>
            <a:pPr algn="l"/>
            <a:r>
              <a:rPr lang="en-US"/>
              <a:t>An important point to be made is that NOx emissions and concentrations decrease but not as much as VKT and VHT. The reason could be that NOX emissions increase with speed. The more road conditions are preferable to travel – less traffic, higher speed, the more NOx emissions per vehicle. Still this does not offset the objective of the policy, since a decrease in the amount of private vehicles on the road and the distance traveled create conditions for an overall decrease in NOx emissions and concentrations</a:t>
            </a:r>
          </a:p>
          <a:p>
            <a:pPr algn="l"/>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56A735-02E1-4AAF-B53F-62B7D06C543A}" type="slidenum">
              <a:rPr lang="he-IL"/>
              <a:pPr/>
              <a:t>15</a:t>
            </a:fld>
            <a:endParaRPr lang="en-US"/>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p:txBody>
          <a:bodyPr/>
          <a:lstStyle/>
          <a:p>
            <a:pPr algn="l"/>
            <a:r>
              <a:rPr lang="en-US"/>
              <a:t>The following figure shows NOX concentrations as percentage of ambient half hour NOX concentration standard. Throughout all the scenarios there is a decrease in NOX concentrations, but even results from the combined scenario, where there is a 20% increase in parking fees and parking search time show concentrations of 14% above standards. The ambient half hour NOX concentration standard is 940 microgram per cubic meter. The ninth scenario shows NOX concentrations of 1069 microgram per cubic meter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685800" y="685800"/>
            <a:ext cx="7772400" cy="2127250"/>
          </a:xfrm>
        </p:spPr>
        <p:txBody>
          <a:bodyPr/>
          <a:lstStyle>
            <a:lvl1pPr algn="ctr">
              <a:defRPr sz="5800"/>
            </a:lvl1pPr>
          </a:lstStyle>
          <a:p>
            <a:r>
              <a:rPr lang="he-IL"/>
              <a:t>לחץ כדי לערוך סגנון כותרת של תבנית בסיס</a:t>
            </a:r>
          </a:p>
        </p:txBody>
      </p:sp>
      <p:sp>
        <p:nvSpPr>
          <p:cNvPr id="12291" name="Rectangle 3"/>
          <p:cNvSpPr>
            <a:spLocks noGrp="1" noChangeArrowheads="1"/>
          </p:cNvSpPr>
          <p:nvPr>
            <p:ph type="subTitle" idx="1"/>
          </p:nvPr>
        </p:nvSpPr>
        <p:spPr>
          <a:xfrm>
            <a:off x="1371600" y="3270250"/>
            <a:ext cx="6400800" cy="2209800"/>
          </a:xfrm>
        </p:spPr>
        <p:txBody>
          <a:bodyPr/>
          <a:lstStyle>
            <a:lvl1pPr marL="0" indent="0" algn="ctr">
              <a:buFont typeface="Wingdings" pitchFamily="2" charset="2"/>
              <a:buNone/>
              <a:defRPr sz="3000"/>
            </a:lvl1pPr>
          </a:lstStyle>
          <a:p>
            <a:r>
              <a:rPr lang="he-IL"/>
              <a:t>לחץ כדי לערוך סגנון כותרת משנה של תבנית בסיס</a:t>
            </a:r>
          </a:p>
        </p:txBody>
      </p:sp>
      <p:sp>
        <p:nvSpPr>
          <p:cNvPr id="12292" name="Rectangle 4"/>
          <p:cNvSpPr>
            <a:spLocks noGrp="1" noChangeArrowheads="1"/>
          </p:cNvSpPr>
          <p:nvPr>
            <p:ph type="dt" sz="half" idx="2"/>
          </p:nvPr>
        </p:nvSpPr>
        <p:spPr/>
        <p:txBody>
          <a:bodyPr/>
          <a:lstStyle>
            <a:lvl1pPr>
              <a:defRPr/>
            </a:lvl1pPr>
          </a:lstStyle>
          <a:p>
            <a:endParaRPr lang="en-US"/>
          </a:p>
        </p:txBody>
      </p:sp>
      <p:sp>
        <p:nvSpPr>
          <p:cNvPr id="12293" name="Rectangle 5"/>
          <p:cNvSpPr>
            <a:spLocks noGrp="1" noChangeArrowheads="1"/>
          </p:cNvSpPr>
          <p:nvPr>
            <p:ph type="ftr" sz="quarter" idx="3"/>
          </p:nvPr>
        </p:nvSpPr>
        <p:spPr/>
        <p:txBody>
          <a:bodyPr/>
          <a:lstStyle>
            <a:lvl1pPr>
              <a:defRPr/>
            </a:lvl1pPr>
          </a:lstStyle>
          <a:p>
            <a:endParaRPr lang="en-US"/>
          </a:p>
        </p:txBody>
      </p:sp>
      <p:sp>
        <p:nvSpPr>
          <p:cNvPr id="12294" name="Rectangle 6"/>
          <p:cNvSpPr>
            <a:spLocks noGrp="1" noChangeArrowheads="1"/>
          </p:cNvSpPr>
          <p:nvPr>
            <p:ph type="sldNum" sz="quarter" idx="4"/>
          </p:nvPr>
        </p:nvSpPr>
        <p:spPr/>
        <p:txBody>
          <a:bodyPr/>
          <a:lstStyle>
            <a:lvl1pPr>
              <a:defRPr/>
            </a:lvl1pPr>
          </a:lstStyle>
          <a:p>
            <a:fld id="{66E9A4DF-A0B2-4D15-8E24-57155273977D}" type="slidenum">
              <a:rPr lang="he-IL"/>
              <a:pPr/>
              <a:t>‹#›</a:t>
            </a:fld>
            <a:endParaRPr lang="en-US"/>
          </a:p>
        </p:txBody>
      </p:sp>
      <p:grpSp>
        <p:nvGrpSpPr>
          <p:cNvPr id="12295" name="Group 7"/>
          <p:cNvGrpSpPr>
            <a:grpSpLocks/>
          </p:cNvGrpSpPr>
          <p:nvPr/>
        </p:nvGrpSpPr>
        <p:grpSpPr bwMode="auto">
          <a:xfrm>
            <a:off x="228600" y="2889250"/>
            <a:ext cx="8610600" cy="201613"/>
            <a:chOff x="144" y="1680"/>
            <a:chExt cx="5424" cy="144"/>
          </a:xfrm>
        </p:grpSpPr>
        <p:sp>
          <p:nvSpPr>
            <p:cNvPr id="12296" name="Rectangle 8"/>
            <p:cNvSpPr>
              <a:spLocks noChangeArrowheads="1"/>
            </p:cNvSpPr>
            <p:nvPr userDrawn="1"/>
          </p:nvSpPr>
          <p:spPr bwMode="auto">
            <a:xfrm>
              <a:off x="144" y="1680"/>
              <a:ext cx="1808" cy="144"/>
            </a:xfrm>
            <a:prstGeom prst="rect">
              <a:avLst/>
            </a:prstGeom>
            <a:solidFill>
              <a:schemeClr val="bg2"/>
            </a:solidFill>
            <a:ln w="9525">
              <a:noFill/>
              <a:miter lim="800000"/>
              <a:headEnd/>
              <a:tailEnd/>
            </a:ln>
            <a:effectLst/>
          </p:spPr>
          <p:txBody>
            <a:bodyPr wrap="none" anchor="ctr"/>
            <a:lstStyle/>
            <a:p>
              <a:endParaRPr lang="he-IL"/>
            </a:p>
          </p:txBody>
        </p:sp>
        <p:sp>
          <p:nvSpPr>
            <p:cNvPr id="12297" name="Rectangle 9"/>
            <p:cNvSpPr>
              <a:spLocks noChangeArrowheads="1"/>
            </p:cNvSpPr>
            <p:nvPr userDrawn="1"/>
          </p:nvSpPr>
          <p:spPr bwMode="auto">
            <a:xfrm>
              <a:off x="1952" y="1680"/>
              <a:ext cx="1808" cy="144"/>
            </a:xfrm>
            <a:prstGeom prst="rect">
              <a:avLst/>
            </a:prstGeom>
            <a:solidFill>
              <a:schemeClr val="accent1"/>
            </a:solidFill>
            <a:ln w="9525">
              <a:noFill/>
              <a:miter lim="800000"/>
              <a:headEnd/>
              <a:tailEnd/>
            </a:ln>
            <a:effectLst/>
          </p:spPr>
          <p:txBody>
            <a:bodyPr wrap="none" anchor="ctr"/>
            <a:lstStyle/>
            <a:p>
              <a:endParaRPr lang="he-IL"/>
            </a:p>
          </p:txBody>
        </p:sp>
        <p:sp>
          <p:nvSpPr>
            <p:cNvPr id="12298" name="Rectangle 10"/>
            <p:cNvSpPr>
              <a:spLocks noChangeArrowheads="1"/>
            </p:cNvSpPr>
            <p:nvPr userDrawn="1"/>
          </p:nvSpPr>
          <p:spPr bwMode="auto">
            <a:xfrm>
              <a:off x="3760" y="1680"/>
              <a:ext cx="1808" cy="144"/>
            </a:xfrm>
            <a:prstGeom prst="rect">
              <a:avLst/>
            </a:prstGeom>
            <a:solidFill>
              <a:schemeClr val="tx2"/>
            </a:solidFill>
            <a:ln w="9525">
              <a:noFill/>
              <a:miter lim="800000"/>
              <a:headEnd/>
              <a:tailEnd/>
            </a:ln>
            <a:effectLst/>
          </p:spPr>
          <p:txBody>
            <a:bodyPr wrap="none" anchor="ctr"/>
            <a:lstStyle/>
            <a:p>
              <a:endParaRPr lang="he-IL"/>
            </a:p>
          </p:txBody>
        </p:sp>
      </p:gr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lvl1pPr>
              <a:defRPr/>
            </a:lvl1pPr>
          </a:lstStyle>
          <a:p>
            <a:endParaRPr lang="en-US"/>
          </a:p>
        </p:txBody>
      </p:sp>
      <p:sp>
        <p:nvSpPr>
          <p:cNvPr id="5" name="מציין מיקום של כותרת תחתונה 4"/>
          <p:cNvSpPr>
            <a:spLocks noGrp="1"/>
          </p:cNvSpPr>
          <p:nvPr>
            <p:ph type="ftr" sz="quarter" idx="11"/>
          </p:nvPr>
        </p:nvSpPr>
        <p:spPr/>
        <p:txBody>
          <a:bodyPr/>
          <a:lstStyle>
            <a:lvl1pPr>
              <a:defRPr/>
            </a:lvl1pPr>
          </a:lstStyle>
          <a:p>
            <a:endParaRPr lang="en-US"/>
          </a:p>
        </p:txBody>
      </p:sp>
      <p:sp>
        <p:nvSpPr>
          <p:cNvPr id="6" name="מציין מיקום של מספר שקופית 5"/>
          <p:cNvSpPr>
            <a:spLocks noGrp="1"/>
          </p:cNvSpPr>
          <p:nvPr>
            <p:ph type="sldNum" sz="quarter" idx="12"/>
          </p:nvPr>
        </p:nvSpPr>
        <p:spPr/>
        <p:txBody>
          <a:bodyPr/>
          <a:lstStyle>
            <a:lvl1pPr>
              <a:defRPr/>
            </a:lvl1pPr>
          </a:lstStyle>
          <a:p>
            <a:fld id="{50061E0C-7DB2-414F-B229-2F29EDF63BB8}" type="slidenum">
              <a:rPr lang="he-IL"/>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7813"/>
            <a:ext cx="2057400" cy="5853112"/>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7813"/>
            <a:ext cx="6019800" cy="5853112"/>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lvl1pPr>
              <a:defRPr/>
            </a:lvl1pPr>
          </a:lstStyle>
          <a:p>
            <a:endParaRPr lang="en-US"/>
          </a:p>
        </p:txBody>
      </p:sp>
      <p:sp>
        <p:nvSpPr>
          <p:cNvPr id="5" name="מציין מיקום של כותרת תחתונה 4"/>
          <p:cNvSpPr>
            <a:spLocks noGrp="1"/>
          </p:cNvSpPr>
          <p:nvPr>
            <p:ph type="ftr" sz="quarter" idx="11"/>
          </p:nvPr>
        </p:nvSpPr>
        <p:spPr/>
        <p:txBody>
          <a:bodyPr/>
          <a:lstStyle>
            <a:lvl1pPr>
              <a:defRPr/>
            </a:lvl1pPr>
          </a:lstStyle>
          <a:p>
            <a:endParaRPr lang="en-US"/>
          </a:p>
        </p:txBody>
      </p:sp>
      <p:sp>
        <p:nvSpPr>
          <p:cNvPr id="6" name="מציין מיקום של מספר שקופית 5"/>
          <p:cNvSpPr>
            <a:spLocks noGrp="1"/>
          </p:cNvSpPr>
          <p:nvPr>
            <p:ph type="sldNum" sz="quarter" idx="12"/>
          </p:nvPr>
        </p:nvSpPr>
        <p:spPr/>
        <p:txBody>
          <a:bodyPr/>
          <a:lstStyle>
            <a:lvl1pPr>
              <a:defRPr/>
            </a:lvl1pPr>
          </a:lstStyle>
          <a:p>
            <a:fld id="{F19605CF-AC69-4069-9839-B0135A474C32}" type="slidenum">
              <a:rPr lang="he-IL"/>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כותרת ודיאגרמה או תרשים ארגוני">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7813"/>
            <a:ext cx="8229600" cy="1139825"/>
          </a:xfrm>
        </p:spPr>
        <p:txBody>
          <a:bodyPr/>
          <a:lstStyle/>
          <a:p>
            <a:r>
              <a:rPr lang="he-IL" smtClean="0"/>
              <a:t>לחץ כדי לערוך סגנון כותרת של תבנית בסיס</a:t>
            </a:r>
            <a:endParaRPr lang="he-IL"/>
          </a:p>
        </p:txBody>
      </p:sp>
      <p:sp>
        <p:nvSpPr>
          <p:cNvPr id="3" name="מציין מיקום של SmartArt 2"/>
          <p:cNvSpPr>
            <a:spLocks noGrp="1"/>
          </p:cNvSpPr>
          <p:nvPr>
            <p:ph type="dgm" idx="1"/>
          </p:nvPr>
        </p:nvSpPr>
        <p:spPr>
          <a:xfrm>
            <a:off x="457200" y="1600200"/>
            <a:ext cx="8229600" cy="4530725"/>
          </a:xfrm>
        </p:spPr>
        <p:txBody>
          <a:bodyPr/>
          <a:lstStyle/>
          <a:p>
            <a:endParaRPr lang="he-IL"/>
          </a:p>
        </p:txBody>
      </p:sp>
      <p:sp>
        <p:nvSpPr>
          <p:cNvPr id="4" name="מציין מיקום של תאריך 3"/>
          <p:cNvSpPr>
            <a:spLocks noGrp="1"/>
          </p:cNvSpPr>
          <p:nvPr>
            <p:ph type="dt" sz="half" idx="10"/>
          </p:nvPr>
        </p:nvSpPr>
        <p:spPr>
          <a:xfrm>
            <a:off x="457200" y="6248400"/>
            <a:ext cx="2133600" cy="457200"/>
          </a:xfrm>
        </p:spPr>
        <p:txBody>
          <a:bodyPr/>
          <a:lstStyle>
            <a:lvl1pPr>
              <a:defRPr/>
            </a:lvl1pPr>
          </a:lstStyle>
          <a:p>
            <a:endParaRPr lang="en-US"/>
          </a:p>
        </p:txBody>
      </p:sp>
      <p:sp>
        <p:nvSpPr>
          <p:cNvPr id="5" name="מציין מיקום של כותרת תחתונה 4"/>
          <p:cNvSpPr>
            <a:spLocks noGrp="1"/>
          </p:cNvSpPr>
          <p:nvPr>
            <p:ph type="ftr" sz="quarter" idx="11"/>
          </p:nvPr>
        </p:nvSpPr>
        <p:spPr>
          <a:xfrm>
            <a:off x="3124200" y="6248400"/>
            <a:ext cx="2895600" cy="457200"/>
          </a:xfrm>
        </p:spPr>
        <p:txBody>
          <a:bodyPr/>
          <a:lstStyle>
            <a:lvl1pPr>
              <a:defRPr/>
            </a:lvl1pPr>
          </a:lstStyle>
          <a:p>
            <a:endParaRPr lang="en-US"/>
          </a:p>
        </p:txBody>
      </p:sp>
      <p:sp>
        <p:nvSpPr>
          <p:cNvPr id="6" name="מציין מיקום של מספר שקופית 5"/>
          <p:cNvSpPr>
            <a:spLocks noGrp="1"/>
          </p:cNvSpPr>
          <p:nvPr>
            <p:ph type="sldNum" sz="quarter" idx="12"/>
          </p:nvPr>
        </p:nvSpPr>
        <p:spPr>
          <a:xfrm>
            <a:off x="6553200" y="6248400"/>
            <a:ext cx="2133600" cy="457200"/>
          </a:xfrm>
        </p:spPr>
        <p:txBody>
          <a:bodyPr/>
          <a:lstStyle>
            <a:lvl1pPr>
              <a:defRPr/>
            </a:lvl1pPr>
          </a:lstStyle>
          <a:p>
            <a:fld id="{B60660EB-D4C0-4375-83F4-935E80A56AC0}" type="slidenum">
              <a:rPr lang="he-IL"/>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כותרת, טקסט ו- 2 תכנים">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7813"/>
            <a:ext cx="8229600" cy="1139825"/>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sz="half" idx="1"/>
          </p:nvPr>
        </p:nvSpPr>
        <p:spPr>
          <a:xfrm>
            <a:off x="457200" y="1600200"/>
            <a:ext cx="4038600" cy="4530725"/>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quarter" idx="2"/>
          </p:nvPr>
        </p:nvSpPr>
        <p:spPr>
          <a:xfrm>
            <a:off x="4648200" y="1600200"/>
            <a:ext cx="4038600" cy="2189163"/>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תוכן 4"/>
          <p:cNvSpPr>
            <a:spLocks noGrp="1"/>
          </p:cNvSpPr>
          <p:nvPr>
            <p:ph sz="quarter" idx="3"/>
          </p:nvPr>
        </p:nvSpPr>
        <p:spPr>
          <a:xfrm>
            <a:off x="4648200" y="3941763"/>
            <a:ext cx="4038600" cy="2189162"/>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תאריך 5"/>
          <p:cNvSpPr>
            <a:spLocks noGrp="1"/>
          </p:cNvSpPr>
          <p:nvPr>
            <p:ph type="dt" sz="half" idx="10"/>
          </p:nvPr>
        </p:nvSpPr>
        <p:spPr>
          <a:xfrm>
            <a:off x="457200" y="6248400"/>
            <a:ext cx="2133600" cy="457200"/>
          </a:xfrm>
        </p:spPr>
        <p:txBody>
          <a:bodyPr/>
          <a:lstStyle>
            <a:lvl1pPr>
              <a:defRPr/>
            </a:lvl1pPr>
          </a:lstStyle>
          <a:p>
            <a:endParaRPr lang="en-US"/>
          </a:p>
        </p:txBody>
      </p:sp>
      <p:sp>
        <p:nvSpPr>
          <p:cNvPr id="7" name="מציין מיקום של כותרת תחתונה 6"/>
          <p:cNvSpPr>
            <a:spLocks noGrp="1"/>
          </p:cNvSpPr>
          <p:nvPr>
            <p:ph type="ftr" sz="quarter" idx="11"/>
          </p:nvPr>
        </p:nvSpPr>
        <p:spPr>
          <a:xfrm>
            <a:off x="3124200" y="6248400"/>
            <a:ext cx="2895600" cy="457200"/>
          </a:xfrm>
        </p:spPr>
        <p:txBody>
          <a:bodyPr/>
          <a:lstStyle>
            <a:lvl1pPr>
              <a:defRPr/>
            </a:lvl1pPr>
          </a:lstStyle>
          <a:p>
            <a:endParaRPr lang="en-US"/>
          </a:p>
        </p:txBody>
      </p:sp>
      <p:sp>
        <p:nvSpPr>
          <p:cNvPr id="8" name="מציין מיקום של מספר שקופית 7"/>
          <p:cNvSpPr>
            <a:spLocks noGrp="1"/>
          </p:cNvSpPr>
          <p:nvPr>
            <p:ph type="sldNum" sz="quarter" idx="12"/>
          </p:nvPr>
        </p:nvSpPr>
        <p:spPr>
          <a:xfrm>
            <a:off x="6553200" y="6248400"/>
            <a:ext cx="2133600" cy="457200"/>
          </a:xfrm>
        </p:spPr>
        <p:txBody>
          <a:bodyPr/>
          <a:lstStyle>
            <a:lvl1pPr>
              <a:defRPr/>
            </a:lvl1pPr>
          </a:lstStyle>
          <a:p>
            <a:fld id="{B3B097EB-D512-459B-ADA7-6DF9E6A1741E}" type="slidenum">
              <a:rPr lang="he-IL"/>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lvl1pPr>
              <a:defRPr/>
            </a:lvl1pPr>
          </a:lstStyle>
          <a:p>
            <a:endParaRPr lang="en-US"/>
          </a:p>
        </p:txBody>
      </p:sp>
      <p:sp>
        <p:nvSpPr>
          <p:cNvPr id="5" name="מציין מיקום של כותרת תחתונה 4"/>
          <p:cNvSpPr>
            <a:spLocks noGrp="1"/>
          </p:cNvSpPr>
          <p:nvPr>
            <p:ph type="ftr" sz="quarter" idx="11"/>
          </p:nvPr>
        </p:nvSpPr>
        <p:spPr/>
        <p:txBody>
          <a:bodyPr/>
          <a:lstStyle>
            <a:lvl1pPr>
              <a:defRPr/>
            </a:lvl1pPr>
          </a:lstStyle>
          <a:p>
            <a:endParaRPr lang="en-US"/>
          </a:p>
        </p:txBody>
      </p:sp>
      <p:sp>
        <p:nvSpPr>
          <p:cNvPr id="6" name="מציין מיקום של מספר שקופית 5"/>
          <p:cNvSpPr>
            <a:spLocks noGrp="1"/>
          </p:cNvSpPr>
          <p:nvPr>
            <p:ph type="sldNum" sz="quarter" idx="12"/>
          </p:nvPr>
        </p:nvSpPr>
        <p:spPr/>
        <p:txBody>
          <a:bodyPr/>
          <a:lstStyle>
            <a:lvl1pPr>
              <a:defRPr/>
            </a:lvl1pPr>
          </a:lstStyle>
          <a:p>
            <a:fld id="{5ABFA258-B8BA-4CF0-BF4C-B883DCD5C3ED}" type="slidenum">
              <a:rPr lang="he-IL"/>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lvl1pPr>
              <a:defRPr/>
            </a:lvl1pPr>
          </a:lstStyle>
          <a:p>
            <a:endParaRPr lang="en-US"/>
          </a:p>
        </p:txBody>
      </p:sp>
      <p:sp>
        <p:nvSpPr>
          <p:cNvPr id="5" name="מציין מיקום של כותרת תחתונה 4"/>
          <p:cNvSpPr>
            <a:spLocks noGrp="1"/>
          </p:cNvSpPr>
          <p:nvPr>
            <p:ph type="ftr" sz="quarter" idx="11"/>
          </p:nvPr>
        </p:nvSpPr>
        <p:spPr/>
        <p:txBody>
          <a:bodyPr/>
          <a:lstStyle>
            <a:lvl1pPr>
              <a:defRPr/>
            </a:lvl1pPr>
          </a:lstStyle>
          <a:p>
            <a:endParaRPr lang="en-US"/>
          </a:p>
        </p:txBody>
      </p:sp>
      <p:sp>
        <p:nvSpPr>
          <p:cNvPr id="6" name="מציין מיקום של מספר שקופית 5"/>
          <p:cNvSpPr>
            <a:spLocks noGrp="1"/>
          </p:cNvSpPr>
          <p:nvPr>
            <p:ph type="sldNum" sz="quarter" idx="12"/>
          </p:nvPr>
        </p:nvSpPr>
        <p:spPr/>
        <p:txBody>
          <a:bodyPr/>
          <a:lstStyle>
            <a:lvl1pPr>
              <a:defRPr/>
            </a:lvl1pPr>
          </a:lstStyle>
          <a:p>
            <a:fld id="{23F8651C-E4A7-49AE-8C09-2EB5974FAFA6}" type="slidenum">
              <a:rPr lang="he-IL"/>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lvl1pPr>
              <a:defRPr/>
            </a:lvl1pPr>
          </a:lstStyle>
          <a:p>
            <a:endParaRPr lang="en-US"/>
          </a:p>
        </p:txBody>
      </p:sp>
      <p:sp>
        <p:nvSpPr>
          <p:cNvPr id="6" name="מציין מיקום של כותרת תחתונה 5"/>
          <p:cNvSpPr>
            <a:spLocks noGrp="1"/>
          </p:cNvSpPr>
          <p:nvPr>
            <p:ph type="ftr" sz="quarter" idx="11"/>
          </p:nvPr>
        </p:nvSpPr>
        <p:spPr/>
        <p:txBody>
          <a:bodyPr/>
          <a:lstStyle>
            <a:lvl1pPr>
              <a:defRPr/>
            </a:lvl1pPr>
          </a:lstStyle>
          <a:p>
            <a:endParaRPr lang="en-US"/>
          </a:p>
        </p:txBody>
      </p:sp>
      <p:sp>
        <p:nvSpPr>
          <p:cNvPr id="7" name="מציין מיקום של מספר שקופית 6"/>
          <p:cNvSpPr>
            <a:spLocks noGrp="1"/>
          </p:cNvSpPr>
          <p:nvPr>
            <p:ph type="sldNum" sz="quarter" idx="12"/>
          </p:nvPr>
        </p:nvSpPr>
        <p:spPr/>
        <p:txBody>
          <a:bodyPr/>
          <a:lstStyle>
            <a:lvl1pPr>
              <a:defRPr/>
            </a:lvl1pPr>
          </a:lstStyle>
          <a:p>
            <a:fld id="{53638AAA-27D1-4B6E-BBAD-A645C756B2D0}" type="slidenum">
              <a:rPr lang="he-IL"/>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8229600" cy="1143000"/>
          </a:xfrm>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lvl1pPr>
              <a:defRPr/>
            </a:lvl1pPr>
          </a:lstStyle>
          <a:p>
            <a:endParaRPr lang="en-US"/>
          </a:p>
        </p:txBody>
      </p:sp>
      <p:sp>
        <p:nvSpPr>
          <p:cNvPr id="8" name="מציין מיקום של כותרת תחתונה 7"/>
          <p:cNvSpPr>
            <a:spLocks noGrp="1"/>
          </p:cNvSpPr>
          <p:nvPr>
            <p:ph type="ftr" sz="quarter" idx="11"/>
          </p:nvPr>
        </p:nvSpPr>
        <p:spPr/>
        <p:txBody>
          <a:bodyPr/>
          <a:lstStyle>
            <a:lvl1pPr>
              <a:defRPr/>
            </a:lvl1pPr>
          </a:lstStyle>
          <a:p>
            <a:endParaRPr lang="en-US"/>
          </a:p>
        </p:txBody>
      </p:sp>
      <p:sp>
        <p:nvSpPr>
          <p:cNvPr id="9" name="מציין מיקום של מספר שקופית 8"/>
          <p:cNvSpPr>
            <a:spLocks noGrp="1"/>
          </p:cNvSpPr>
          <p:nvPr>
            <p:ph type="sldNum" sz="quarter" idx="12"/>
          </p:nvPr>
        </p:nvSpPr>
        <p:spPr/>
        <p:txBody>
          <a:bodyPr/>
          <a:lstStyle>
            <a:lvl1pPr>
              <a:defRPr/>
            </a:lvl1pPr>
          </a:lstStyle>
          <a:p>
            <a:fld id="{1773D9F8-B513-4838-B113-B71421582A2C}" type="slidenum">
              <a:rPr lang="he-IL"/>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lvl1pPr>
              <a:defRPr/>
            </a:lvl1pPr>
          </a:lstStyle>
          <a:p>
            <a:endParaRPr lang="en-US"/>
          </a:p>
        </p:txBody>
      </p:sp>
      <p:sp>
        <p:nvSpPr>
          <p:cNvPr id="4" name="מציין מיקום של כותרת תחתונה 3"/>
          <p:cNvSpPr>
            <a:spLocks noGrp="1"/>
          </p:cNvSpPr>
          <p:nvPr>
            <p:ph type="ftr" sz="quarter" idx="11"/>
          </p:nvPr>
        </p:nvSpPr>
        <p:spPr/>
        <p:txBody>
          <a:bodyPr/>
          <a:lstStyle>
            <a:lvl1pPr>
              <a:defRPr/>
            </a:lvl1pPr>
          </a:lstStyle>
          <a:p>
            <a:endParaRPr lang="en-US"/>
          </a:p>
        </p:txBody>
      </p:sp>
      <p:sp>
        <p:nvSpPr>
          <p:cNvPr id="5" name="מציין מיקום של מספר שקופית 4"/>
          <p:cNvSpPr>
            <a:spLocks noGrp="1"/>
          </p:cNvSpPr>
          <p:nvPr>
            <p:ph type="sldNum" sz="quarter" idx="12"/>
          </p:nvPr>
        </p:nvSpPr>
        <p:spPr/>
        <p:txBody>
          <a:bodyPr/>
          <a:lstStyle>
            <a:lvl1pPr>
              <a:defRPr/>
            </a:lvl1pPr>
          </a:lstStyle>
          <a:p>
            <a:fld id="{BA536447-794F-49AF-991E-4CEE26810D1D}" type="slidenum">
              <a:rPr lang="he-IL"/>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lvl1pPr>
              <a:defRPr/>
            </a:lvl1pPr>
          </a:lstStyle>
          <a:p>
            <a:endParaRPr lang="en-US"/>
          </a:p>
        </p:txBody>
      </p:sp>
      <p:sp>
        <p:nvSpPr>
          <p:cNvPr id="3" name="מציין מיקום של כותרת תחתונה 2"/>
          <p:cNvSpPr>
            <a:spLocks noGrp="1"/>
          </p:cNvSpPr>
          <p:nvPr>
            <p:ph type="ftr" sz="quarter" idx="11"/>
          </p:nvPr>
        </p:nvSpPr>
        <p:spPr/>
        <p:txBody>
          <a:bodyPr/>
          <a:lstStyle>
            <a:lvl1pPr>
              <a:defRPr/>
            </a:lvl1pPr>
          </a:lstStyle>
          <a:p>
            <a:endParaRPr lang="en-US"/>
          </a:p>
        </p:txBody>
      </p:sp>
      <p:sp>
        <p:nvSpPr>
          <p:cNvPr id="4" name="מציין מיקום של מספר שקופית 3"/>
          <p:cNvSpPr>
            <a:spLocks noGrp="1"/>
          </p:cNvSpPr>
          <p:nvPr>
            <p:ph type="sldNum" sz="quarter" idx="12"/>
          </p:nvPr>
        </p:nvSpPr>
        <p:spPr/>
        <p:txBody>
          <a:bodyPr/>
          <a:lstStyle>
            <a:lvl1pPr>
              <a:defRPr/>
            </a:lvl1pPr>
          </a:lstStyle>
          <a:p>
            <a:fld id="{E11873F2-43C1-4D61-82B1-8AB01655E249}" type="slidenum">
              <a:rPr lang="he-IL"/>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lvl1pPr>
              <a:defRPr/>
            </a:lvl1pPr>
          </a:lstStyle>
          <a:p>
            <a:endParaRPr lang="en-US"/>
          </a:p>
        </p:txBody>
      </p:sp>
      <p:sp>
        <p:nvSpPr>
          <p:cNvPr id="6" name="מציין מיקום של כותרת תחתונה 5"/>
          <p:cNvSpPr>
            <a:spLocks noGrp="1"/>
          </p:cNvSpPr>
          <p:nvPr>
            <p:ph type="ftr" sz="quarter" idx="11"/>
          </p:nvPr>
        </p:nvSpPr>
        <p:spPr/>
        <p:txBody>
          <a:bodyPr/>
          <a:lstStyle>
            <a:lvl1pPr>
              <a:defRPr/>
            </a:lvl1pPr>
          </a:lstStyle>
          <a:p>
            <a:endParaRPr lang="en-US"/>
          </a:p>
        </p:txBody>
      </p:sp>
      <p:sp>
        <p:nvSpPr>
          <p:cNvPr id="7" name="מציין מיקום של מספר שקופית 6"/>
          <p:cNvSpPr>
            <a:spLocks noGrp="1"/>
          </p:cNvSpPr>
          <p:nvPr>
            <p:ph type="sldNum" sz="quarter" idx="12"/>
          </p:nvPr>
        </p:nvSpPr>
        <p:spPr/>
        <p:txBody>
          <a:bodyPr/>
          <a:lstStyle>
            <a:lvl1pPr>
              <a:defRPr/>
            </a:lvl1pPr>
          </a:lstStyle>
          <a:p>
            <a:fld id="{271E6530-B667-423B-91E3-AF2B9D498537}" type="slidenum">
              <a:rPr lang="he-IL"/>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lvl1pPr>
              <a:defRPr/>
            </a:lvl1pPr>
          </a:lstStyle>
          <a:p>
            <a:endParaRPr lang="en-US"/>
          </a:p>
        </p:txBody>
      </p:sp>
      <p:sp>
        <p:nvSpPr>
          <p:cNvPr id="6" name="מציין מיקום של כותרת תחתונה 5"/>
          <p:cNvSpPr>
            <a:spLocks noGrp="1"/>
          </p:cNvSpPr>
          <p:nvPr>
            <p:ph type="ftr" sz="quarter" idx="11"/>
          </p:nvPr>
        </p:nvSpPr>
        <p:spPr/>
        <p:txBody>
          <a:bodyPr/>
          <a:lstStyle>
            <a:lvl1pPr>
              <a:defRPr/>
            </a:lvl1pPr>
          </a:lstStyle>
          <a:p>
            <a:endParaRPr lang="en-US"/>
          </a:p>
        </p:txBody>
      </p:sp>
      <p:sp>
        <p:nvSpPr>
          <p:cNvPr id="7" name="מציין מיקום של מספר שקופית 6"/>
          <p:cNvSpPr>
            <a:spLocks noGrp="1"/>
          </p:cNvSpPr>
          <p:nvPr>
            <p:ph type="sldNum" sz="quarter" idx="12"/>
          </p:nvPr>
        </p:nvSpPr>
        <p:spPr/>
        <p:txBody>
          <a:bodyPr/>
          <a:lstStyle>
            <a:lvl1pPr>
              <a:defRPr/>
            </a:lvl1pPr>
          </a:lstStyle>
          <a:p>
            <a:fld id="{25B71260-862A-4073-AA7A-DADD8B45ABA0}" type="slidenum">
              <a:rPr lang="he-IL"/>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he-IL" smtClean="0"/>
              <a:t>לחץ כדי לערוך סגנון כותרת של תבנית בסיס</a:t>
            </a:r>
          </a:p>
        </p:txBody>
      </p:sp>
      <p:sp>
        <p:nvSpPr>
          <p:cNvPr id="11267"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p>
        </p:txBody>
      </p:sp>
      <p:sp>
        <p:nvSpPr>
          <p:cNvPr id="11268" name="Rectangle 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a:defRPr sz="1000"/>
            </a:lvl1pPr>
          </a:lstStyle>
          <a:p>
            <a:endParaRPr lang="en-US"/>
          </a:p>
        </p:txBody>
      </p:sp>
      <p:sp>
        <p:nvSpPr>
          <p:cNvPr id="1126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rtl="0">
              <a:defRPr sz="1000"/>
            </a:lvl1pPr>
          </a:lstStyle>
          <a:p>
            <a:endParaRPr lang="en-US"/>
          </a:p>
        </p:txBody>
      </p:sp>
      <p:sp>
        <p:nvSpPr>
          <p:cNvPr id="11270" name="Rectangle 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rtl="0">
              <a:defRPr sz="1000"/>
            </a:lvl1pPr>
          </a:lstStyle>
          <a:p>
            <a:fld id="{EDC2CB64-48A5-4ADE-B975-D2BDF06CA211}" type="slidenum">
              <a:rPr lang="he-IL"/>
              <a:pPr/>
              <a:t>‹#›</a:t>
            </a:fld>
            <a:endParaRPr lang="en-US"/>
          </a:p>
        </p:txBody>
      </p:sp>
      <p:sp>
        <p:nvSpPr>
          <p:cNvPr id="11271" name="Rectangle 7"/>
          <p:cNvSpPr>
            <a:spLocks noChangeArrowheads="1"/>
          </p:cNvSpPr>
          <p:nvPr/>
        </p:nvSpPr>
        <p:spPr bwMode="auto">
          <a:xfrm>
            <a:off x="0" y="0"/>
            <a:ext cx="228600" cy="2286000"/>
          </a:xfrm>
          <a:prstGeom prst="rect">
            <a:avLst/>
          </a:prstGeom>
          <a:solidFill>
            <a:schemeClr val="bg2"/>
          </a:solidFill>
          <a:ln w="9525">
            <a:noFill/>
            <a:miter lim="800000"/>
            <a:headEnd/>
            <a:tailEnd/>
          </a:ln>
          <a:effectLst/>
        </p:spPr>
        <p:txBody>
          <a:bodyPr wrap="none" anchor="ctr"/>
          <a:lstStyle/>
          <a:p>
            <a:pPr algn="ctr" rtl="0"/>
            <a:endParaRPr lang="en-US" sz="2400">
              <a:latin typeface="Times New Roman" pitchFamily="18" charset="0"/>
            </a:endParaRPr>
          </a:p>
        </p:txBody>
      </p:sp>
      <p:sp>
        <p:nvSpPr>
          <p:cNvPr id="11272" name="Line 8"/>
          <p:cNvSpPr>
            <a:spLocks noChangeShapeType="1"/>
          </p:cNvSpPr>
          <p:nvPr/>
        </p:nvSpPr>
        <p:spPr bwMode="auto">
          <a:xfrm>
            <a:off x="457200" y="1447800"/>
            <a:ext cx="8077200" cy="0"/>
          </a:xfrm>
          <a:prstGeom prst="line">
            <a:avLst/>
          </a:prstGeom>
          <a:noFill/>
          <a:ln w="19050">
            <a:solidFill>
              <a:schemeClr val="tx2"/>
            </a:solidFill>
            <a:round/>
            <a:headEnd/>
            <a:tailEnd/>
          </a:ln>
          <a:effectLst/>
        </p:spPr>
        <p:txBody>
          <a:bodyPr/>
          <a:lstStyle/>
          <a:p>
            <a:endParaRPr lang="he-IL"/>
          </a:p>
        </p:txBody>
      </p:sp>
      <p:sp>
        <p:nvSpPr>
          <p:cNvPr id="11273" name="Rectangle 9"/>
          <p:cNvSpPr>
            <a:spLocks noChangeArrowheads="1"/>
          </p:cNvSpPr>
          <p:nvPr/>
        </p:nvSpPr>
        <p:spPr bwMode="auto">
          <a:xfrm>
            <a:off x="0" y="2286000"/>
            <a:ext cx="228600" cy="2286000"/>
          </a:xfrm>
          <a:prstGeom prst="rect">
            <a:avLst/>
          </a:prstGeom>
          <a:solidFill>
            <a:schemeClr val="accent2"/>
          </a:solidFill>
          <a:ln w="9525">
            <a:noFill/>
            <a:miter lim="800000"/>
            <a:headEnd/>
            <a:tailEnd/>
          </a:ln>
          <a:effectLst/>
        </p:spPr>
        <p:txBody>
          <a:bodyPr wrap="none" anchor="ctr"/>
          <a:lstStyle/>
          <a:p>
            <a:pPr algn="ctr" rtl="0"/>
            <a:endParaRPr lang="en-US" sz="2400">
              <a:latin typeface="Times New Roman" pitchFamily="18" charset="0"/>
            </a:endParaRPr>
          </a:p>
        </p:txBody>
      </p:sp>
      <p:sp>
        <p:nvSpPr>
          <p:cNvPr id="11274" name="Rectangle 10"/>
          <p:cNvSpPr>
            <a:spLocks noChangeArrowheads="1"/>
          </p:cNvSpPr>
          <p:nvPr/>
        </p:nvSpPr>
        <p:spPr bwMode="auto">
          <a:xfrm>
            <a:off x="0" y="4572000"/>
            <a:ext cx="228600" cy="2286000"/>
          </a:xfrm>
          <a:prstGeom prst="rect">
            <a:avLst/>
          </a:prstGeom>
          <a:solidFill>
            <a:schemeClr val="tx2"/>
          </a:solidFill>
          <a:ln w="9525">
            <a:noFill/>
            <a:miter lim="800000"/>
            <a:headEnd/>
            <a:tailEnd/>
          </a:ln>
          <a:effectLst/>
        </p:spPr>
        <p:txBody>
          <a:bodyPr wrap="none" anchor="ctr"/>
          <a:lstStyle/>
          <a:p>
            <a:pPr algn="ctr" rtl="0"/>
            <a:endParaRPr lang="en-US" sz="240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timing>
    <p:tnLst>
      <p:par>
        <p:cTn id="1" dur="indefinite" restart="never" nodeType="tmRoot"/>
      </p:par>
    </p:tnLst>
  </p:timing>
  <p:hf hdr="0" ftr="0" dt="0"/>
  <p:txStyles>
    <p:titleStyle>
      <a:lvl1pPr algn="l" rtl="1" fontAlgn="base">
        <a:spcBef>
          <a:spcPct val="0"/>
        </a:spcBef>
        <a:spcAft>
          <a:spcPct val="0"/>
        </a:spcAft>
        <a:defRPr sz="4400">
          <a:solidFill>
            <a:schemeClr val="tx2"/>
          </a:solidFill>
          <a:latin typeface="+mj-lt"/>
          <a:ea typeface="+mj-ea"/>
          <a:cs typeface="+mj-cs"/>
        </a:defRPr>
      </a:lvl1pPr>
      <a:lvl2pPr algn="l" rtl="1" fontAlgn="base">
        <a:spcBef>
          <a:spcPct val="0"/>
        </a:spcBef>
        <a:spcAft>
          <a:spcPct val="0"/>
        </a:spcAft>
        <a:defRPr sz="4400">
          <a:solidFill>
            <a:schemeClr val="tx2"/>
          </a:solidFill>
          <a:latin typeface="Garamond" pitchFamily="18" charset="0"/>
          <a:cs typeface="Arial" pitchFamily="34" charset="0"/>
        </a:defRPr>
      </a:lvl2pPr>
      <a:lvl3pPr algn="l" rtl="1" fontAlgn="base">
        <a:spcBef>
          <a:spcPct val="0"/>
        </a:spcBef>
        <a:spcAft>
          <a:spcPct val="0"/>
        </a:spcAft>
        <a:defRPr sz="4400">
          <a:solidFill>
            <a:schemeClr val="tx2"/>
          </a:solidFill>
          <a:latin typeface="Garamond" pitchFamily="18" charset="0"/>
          <a:cs typeface="Arial" pitchFamily="34" charset="0"/>
        </a:defRPr>
      </a:lvl3pPr>
      <a:lvl4pPr algn="l" rtl="1" fontAlgn="base">
        <a:spcBef>
          <a:spcPct val="0"/>
        </a:spcBef>
        <a:spcAft>
          <a:spcPct val="0"/>
        </a:spcAft>
        <a:defRPr sz="4400">
          <a:solidFill>
            <a:schemeClr val="tx2"/>
          </a:solidFill>
          <a:latin typeface="Garamond" pitchFamily="18" charset="0"/>
          <a:cs typeface="Arial" pitchFamily="34" charset="0"/>
        </a:defRPr>
      </a:lvl4pPr>
      <a:lvl5pPr algn="l" rtl="1" fontAlgn="base">
        <a:spcBef>
          <a:spcPct val="0"/>
        </a:spcBef>
        <a:spcAft>
          <a:spcPct val="0"/>
        </a:spcAft>
        <a:defRPr sz="4400">
          <a:solidFill>
            <a:schemeClr val="tx2"/>
          </a:solidFill>
          <a:latin typeface="Garamond" pitchFamily="18" charset="0"/>
          <a:cs typeface="Arial" pitchFamily="34" charset="0"/>
        </a:defRPr>
      </a:lvl5pPr>
      <a:lvl6pPr marL="457200" algn="l" rtl="1" fontAlgn="base">
        <a:spcBef>
          <a:spcPct val="0"/>
        </a:spcBef>
        <a:spcAft>
          <a:spcPct val="0"/>
        </a:spcAft>
        <a:defRPr sz="4400">
          <a:solidFill>
            <a:schemeClr val="tx2"/>
          </a:solidFill>
          <a:latin typeface="Garamond" pitchFamily="18" charset="0"/>
          <a:cs typeface="Arial" pitchFamily="34" charset="0"/>
        </a:defRPr>
      </a:lvl6pPr>
      <a:lvl7pPr marL="914400" algn="l" rtl="1" fontAlgn="base">
        <a:spcBef>
          <a:spcPct val="0"/>
        </a:spcBef>
        <a:spcAft>
          <a:spcPct val="0"/>
        </a:spcAft>
        <a:defRPr sz="4400">
          <a:solidFill>
            <a:schemeClr val="tx2"/>
          </a:solidFill>
          <a:latin typeface="Garamond" pitchFamily="18" charset="0"/>
          <a:cs typeface="Arial" pitchFamily="34" charset="0"/>
        </a:defRPr>
      </a:lvl7pPr>
      <a:lvl8pPr marL="1371600" algn="l" rtl="1" fontAlgn="base">
        <a:spcBef>
          <a:spcPct val="0"/>
        </a:spcBef>
        <a:spcAft>
          <a:spcPct val="0"/>
        </a:spcAft>
        <a:defRPr sz="4400">
          <a:solidFill>
            <a:schemeClr val="tx2"/>
          </a:solidFill>
          <a:latin typeface="Garamond" pitchFamily="18" charset="0"/>
          <a:cs typeface="Arial" pitchFamily="34" charset="0"/>
        </a:defRPr>
      </a:lvl8pPr>
      <a:lvl9pPr marL="1828800" algn="l" rtl="1" fontAlgn="base">
        <a:spcBef>
          <a:spcPct val="0"/>
        </a:spcBef>
        <a:spcAft>
          <a:spcPct val="0"/>
        </a:spcAft>
        <a:defRPr sz="4400">
          <a:solidFill>
            <a:schemeClr val="tx2"/>
          </a:solidFill>
          <a:latin typeface="Garamond" pitchFamily="18" charset="0"/>
          <a:cs typeface="Arial" pitchFamily="34" charset="0"/>
        </a:defRPr>
      </a:lvl9pPr>
    </p:titleStyle>
    <p:bodyStyle>
      <a:lvl1pPr marL="342900" indent="-342900" algn="r" rtl="1" fontAlgn="base">
        <a:spcBef>
          <a:spcPct val="20000"/>
        </a:spcBef>
        <a:spcAft>
          <a:spcPct val="0"/>
        </a:spcAft>
        <a:buClr>
          <a:schemeClr val="bg2"/>
        </a:buClr>
        <a:buSzPct val="75000"/>
        <a:buFont typeface="Wingdings" pitchFamily="2" charset="2"/>
        <a:buChar char="p"/>
        <a:defRPr sz="2800">
          <a:solidFill>
            <a:schemeClr val="tx1"/>
          </a:solidFill>
          <a:latin typeface="+mn-lt"/>
          <a:ea typeface="+mn-ea"/>
          <a:cs typeface="+mn-cs"/>
        </a:defRPr>
      </a:lvl1pPr>
      <a:lvl2pPr marL="742950" indent="-285750" algn="r" rtl="1" fontAlgn="base">
        <a:spcBef>
          <a:spcPct val="20000"/>
        </a:spcBef>
        <a:spcAft>
          <a:spcPct val="0"/>
        </a:spcAft>
        <a:buClr>
          <a:schemeClr val="tx2"/>
        </a:buClr>
        <a:buSzPct val="75000"/>
        <a:buFont typeface="Wingdings" pitchFamily="2" charset="2"/>
        <a:buChar char="n"/>
        <a:defRPr sz="2400">
          <a:solidFill>
            <a:schemeClr val="tx1"/>
          </a:solidFill>
          <a:latin typeface="+mn-lt"/>
          <a:cs typeface="+mn-cs"/>
        </a:defRPr>
      </a:lvl2pPr>
      <a:lvl3pPr marL="1143000" indent="-228600" algn="r" rtl="1" fontAlgn="base">
        <a:spcBef>
          <a:spcPct val="20000"/>
        </a:spcBef>
        <a:spcAft>
          <a:spcPct val="0"/>
        </a:spcAft>
        <a:buClr>
          <a:schemeClr val="accent1"/>
        </a:buClr>
        <a:buSzPct val="65000"/>
        <a:buFont typeface="Wingdings" pitchFamily="2" charset="2"/>
        <a:buChar char="p"/>
        <a:defRPr sz="2000">
          <a:solidFill>
            <a:schemeClr val="tx1"/>
          </a:solidFill>
          <a:latin typeface="+mn-lt"/>
          <a:cs typeface="+mn-cs"/>
        </a:defRPr>
      </a:lvl3pPr>
      <a:lvl4pPr marL="1600200" indent="-228600" algn="r" rtl="1" fontAlgn="base">
        <a:spcBef>
          <a:spcPct val="20000"/>
        </a:spcBef>
        <a:spcAft>
          <a:spcPct val="0"/>
        </a:spcAft>
        <a:buClr>
          <a:schemeClr val="bg2"/>
        </a:buClr>
        <a:buFont typeface="Wingdings" pitchFamily="2" charset="2"/>
        <a:buChar char="§"/>
        <a:defRPr>
          <a:solidFill>
            <a:schemeClr val="tx1"/>
          </a:solidFill>
          <a:latin typeface="+mn-lt"/>
          <a:cs typeface="+mn-cs"/>
        </a:defRPr>
      </a:lvl4pPr>
      <a:lvl5pPr marL="2057400" indent="-228600" algn="r" rtl="1"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5pPr>
      <a:lvl6pPr marL="2514600" indent="-228600" algn="r" rtl="1"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6pPr>
      <a:lvl7pPr marL="2971800" indent="-228600" algn="r" rtl="1"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7pPr>
      <a:lvl8pPr marL="3429000" indent="-228600" algn="r" rtl="1"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8pPr>
      <a:lvl9pPr marL="3886200" indent="-228600" algn="r" rtl="1"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Microsoft_Office_Excel_97-2003_Worksheet11.xls"/><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Microsoft_Office_Excel_97-2003_Worksheet22.xls"/></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Microsoft_Office_Excel_97-2003_Worksheet33.xls"/></Relationships>
</file>

<file path=ppt/slides/_rels/slide1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מציין מיקום של מספר שקופית 5"/>
          <p:cNvSpPr>
            <a:spLocks noGrp="1"/>
          </p:cNvSpPr>
          <p:nvPr>
            <p:ph type="sldNum" sz="quarter" idx="12"/>
          </p:nvPr>
        </p:nvSpPr>
        <p:spPr/>
        <p:txBody>
          <a:bodyPr/>
          <a:lstStyle/>
          <a:p>
            <a:fld id="{920EA33E-B946-4C12-9E4D-3EAF96DCBCEE}" type="slidenum">
              <a:rPr lang="he-IL"/>
              <a:pPr/>
              <a:t>1</a:t>
            </a:fld>
            <a:endParaRPr lang="en-US"/>
          </a:p>
        </p:txBody>
      </p:sp>
      <p:sp>
        <p:nvSpPr>
          <p:cNvPr id="29698" name="Rectangle 2"/>
          <p:cNvSpPr>
            <a:spLocks noGrp="1" noChangeArrowheads="1"/>
          </p:cNvSpPr>
          <p:nvPr>
            <p:ph type="title"/>
          </p:nvPr>
        </p:nvSpPr>
        <p:spPr>
          <a:xfrm>
            <a:off x="468313" y="981075"/>
            <a:ext cx="8229600" cy="1139825"/>
          </a:xfrm>
        </p:spPr>
        <p:txBody>
          <a:bodyPr/>
          <a:lstStyle/>
          <a:p>
            <a:pPr algn="ctr"/>
            <a:r>
              <a:rPr lang="he-IL" sz="4000" b="1" dirty="0" smtClean="0"/>
              <a:t>אמצעי מדיניות להפחתת זיהום אוויר במרכזי הערים</a:t>
            </a:r>
            <a:r>
              <a:rPr lang="en-US" sz="4000" b="1" dirty="0"/>
              <a:t/>
            </a:r>
            <a:br>
              <a:rPr lang="en-US" sz="4000" b="1" dirty="0"/>
            </a:br>
            <a:endParaRPr lang="en-US" sz="4000" b="1" dirty="0"/>
          </a:p>
        </p:txBody>
      </p:sp>
      <p:sp>
        <p:nvSpPr>
          <p:cNvPr id="29699" name="Rectangle 3"/>
          <p:cNvSpPr>
            <a:spLocks noGrp="1" noChangeArrowheads="1"/>
          </p:cNvSpPr>
          <p:nvPr>
            <p:ph type="body" idx="1"/>
          </p:nvPr>
        </p:nvSpPr>
        <p:spPr>
          <a:xfrm>
            <a:off x="395288" y="2005013"/>
            <a:ext cx="8229600" cy="4852987"/>
          </a:xfrm>
        </p:spPr>
        <p:txBody>
          <a:bodyPr/>
          <a:lstStyle/>
          <a:p>
            <a:pPr algn="ctr">
              <a:lnSpc>
                <a:spcPct val="80000"/>
              </a:lnSpc>
              <a:buFont typeface="Wingdings" pitchFamily="2" charset="2"/>
              <a:buNone/>
            </a:pPr>
            <a:endParaRPr lang="en-US" sz="2400" b="1" i="1" dirty="0"/>
          </a:p>
          <a:p>
            <a:pPr algn="ctr">
              <a:lnSpc>
                <a:spcPct val="80000"/>
              </a:lnSpc>
              <a:buFont typeface="Wingdings" pitchFamily="2" charset="2"/>
              <a:buNone/>
            </a:pPr>
            <a:endParaRPr lang="en-US" sz="2400" b="1" i="1" dirty="0"/>
          </a:p>
          <a:p>
            <a:pPr algn="ctr">
              <a:lnSpc>
                <a:spcPct val="80000"/>
              </a:lnSpc>
              <a:buFont typeface="Wingdings" pitchFamily="2" charset="2"/>
              <a:buNone/>
            </a:pPr>
            <a:endParaRPr lang="en-US" sz="2400" b="1" i="1" dirty="0"/>
          </a:p>
          <a:p>
            <a:pPr algn="ctr">
              <a:lnSpc>
                <a:spcPct val="80000"/>
              </a:lnSpc>
              <a:buFont typeface="Wingdings" pitchFamily="2" charset="2"/>
              <a:buNone/>
            </a:pPr>
            <a:endParaRPr lang="en-US" sz="2400" b="1" i="1" dirty="0"/>
          </a:p>
          <a:p>
            <a:pPr algn="ctr">
              <a:lnSpc>
                <a:spcPct val="80000"/>
              </a:lnSpc>
              <a:buFont typeface="Wingdings" pitchFamily="2" charset="2"/>
              <a:buNone/>
            </a:pPr>
            <a:r>
              <a:rPr lang="he-IL" sz="2000" b="1" i="1" dirty="0" err="1" smtClean="0"/>
              <a:t>פרופ</a:t>
            </a:r>
            <a:r>
              <a:rPr lang="he-IL" sz="2000" b="1" i="1" dirty="0" smtClean="0"/>
              <a:t>' דניאל שפר</a:t>
            </a:r>
            <a:r>
              <a:rPr lang="he-IL" sz="2000" b="1" i="1" baseline="30000" dirty="0" smtClean="0"/>
              <a:t>1</a:t>
            </a:r>
            <a:endParaRPr lang="he-IL" sz="2000" b="1" i="1" dirty="0" smtClean="0"/>
          </a:p>
          <a:p>
            <a:pPr algn="ctr">
              <a:lnSpc>
                <a:spcPct val="80000"/>
              </a:lnSpc>
              <a:buFont typeface="Wingdings" pitchFamily="2" charset="2"/>
              <a:buNone/>
            </a:pPr>
            <a:r>
              <a:rPr lang="he-IL" sz="2000" b="1" i="1" dirty="0" err="1" smtClean="0"/>
              <a:t>פרופ</a:t>
            </a:r>
            <a:r>
              <a:rPr lang="he-IL" sz="2000" b="1" i="1" dirty="0" smtClean="0"/>
              <a:t>' שלמה בכור</a:t>
            </a:r>
            <a:r>
              <a:rPr lang="he-IL" sz="2000" b="1" i="1" baseline="30000" dirty="0" smtClean="0"/>
              <a:t>2</a:t>
            </a:r>
            <a:endParaRPr lang="he-IL" sz="2000" b="1" i="1" dirty="0" smtClean="0"/>
          </a:p>
          <a:p>
            <a:pPr algn="ctr">
              <a:lnSpc>
                <a:spcPct val="80000"/>
              </a:lnSpc>
              <a:buFont typeface="Wingdings" pitchFamily="2" charset="2"/>
              <a:buNone/>
            </a:pPr>
            <a:r>
              <a:rPr lang="he-IL" sz="2000" b="1" i="1" dirty="0" smtClean="0"/>
              <a:t>דפנה מישורי רוזנברג</a:t>
            </a:r>
            <a:r>
              <a:rPr lang="he-IL" sz="2000" b="1" i="1" baseline="30000" dirty="0" smtClean="0"/>
              <a:t>1</a:t>
            </a:r>
            <a:endParaRPr lang="en-US" sz="2000" b="1" i="1" dirty="0" smtClean="0"/>
          </a:p>
          <a:p>
            <a:pPr algn="ctr">
              <a:lnSpc>
                <a:spcPct val="80000"/>
              </a:lnSpc>
              <a:buFont typeface="Wingdings" pitchFamily="2" charset="2"/>
              <a:buNone/>
            </a:pPr>
            <a:r>
              <a:rPr lang="en-US" sz="2200" b="1" dirty="0" smtClean="0"/>
              <a:t> </a:t>
            </a:r>
            <a:endParaRPr lang="he-IL" sz="2200" b="1" dirty="0" smtClean="0"/>
          </a:p>
          <a:p>
            <a:pPr algn="ctr">
              <a:lnSpc>
                <a:spcPct val="80000"/>
              </a:lnSpc>
              <a:buFont typeface="Wingdings" pitchFamily="2" charset="2"/>
              <a:buNone/>
            </a:pPr>
            <a:endParaRPr lang="en-US" sz="2200" b="1" i="1" baseline="30000" dirty="0"/>
          </a:p>
          <a:p>
            <a:pPr marL="457200" indent="-457200">
              <a:lnSpc>
                <a:spcPct val="80000"/>
              </a:lnSpc>
              <a:buFont typeface="Wingdings" pitchFamily="2" charset="2"/>
              <a:buAutoNum type="arabicPeriod"/>
            </a:pPr>
            <a:r>
              <a:rPr lang="he-IL" sz="2400" b="1" i="1" baseline="30000" dirty="0" smtClean="0"/>
              <a:t>המרכז לחקר העיר והאזור, הפקולטה לארכיטקטורה ובינוי ערים, הטכניון.</a:t>
            </a:r>
          </a:p>
          <a:p>
            <a:pPr marL="457200" indent="-457200">
              <a:lnSpc>
                <a:spcPct val="80000"/>
              </a:lnSpc>
              <a:buFont typeface="Wingdings" pitchFamily="2" charset="2"/>
              <a:buAutoNum type="arabicPeriod"/>
            </a:pPr>
            <a:r>
              <a:rPr lang="he-IL" sz="2400" b="1" i="1" baseline="30000" dirty="0" smtClean="0"/>
              <a:t>המכון לחקר התחבורה, הטכניון.</a:t>
            </a:r>
            <a:r>
              <a:rPr lang="he-IL" sz="2400" b="1" i="1" dirty="0" smtClean="0"/>
              <a:t> </a:t>
            </a:r>
            <a:endParaRPr lang="en-US" sz="2400" b="1" i="1" baseline="30000" dirty="0"/>
          </a:p>
          <a:p>
            <a:pPr algn="ctr">
              <a:buNone/>
            </a:pPr>
            <a:r>
              <a:rPr lang="he-IL" sz="1600" b="1" dirty="0" smtClean="0"/>
              <a:t>יום עיון תחבורה היום ומחר</a:t>
            </a:r>
          </a:p>
          <a:p>
            <a:pPr algn="ctr">
              <a:buNone/>
            </a:pPr>
            <a:r>
              <a:rPr lang="he-IL" sz="1600" b="1" dirty="0" smtClean="0"/>
              <a:t>"עיר מודל לתחבורה בת קיימא" </a:t>
            </a:r>
            <a:endParaRPr lang="en-US" sz="1600" dirty="0" smtClean="0"/>
          </a:p>
          <a:p>
            <a:pPr algn="ctr">
              <a:buNone/>
            </a:pPr>
            <a:r>
              <a:rPr lang="he-IL" sz="1600" b="1" dirty="0" smtClean="0"/>
              <a:t> </a:t>
            </a:r>
            <a:r>
              <a:rPr lang="he-IL" sz="1600" dirty="0" smtClean="0"/>
              <a:t> 24 מאי 2012 המועצה לישראל יפה, תל-אביב</a:t>
            </a:r>
            <a:endParaRPr lang="en-US" sz="1600" b="1" i="1" dirty="0"/>
          </a:p>
        </p:txBody>
      </p:sp>
      <p:pic>
        <p:nvPicPr>
          <p:cNvPr id="29701" name="Picture 5" descr="1214081654_1135ab816c_b"/>
          <p:cNvPicPr>
            <a:picLocks noChangeAspect="1" noChangeArrowheads="1"/>
          </p:cNvPicPr>
          <p:nvPr/>
        </p:nvPicPr>
        <p:blipFill>
          <a:blip r:embed="rId2" cstate="print"/>
          <a:srcRect/>
          <a:stretch>
            <a:fillRect/>
          </a:stretch>
        </p:blipFill>
        <p:spPr bwMode="auto">
          <a:xfrm>
            <a:off x="3563938" y="1700213"/>
            <a:ext cx="1730375" cy="1543050"/>
          </a:xfrm>
          <a:prstGeom prst="rect">
            <a:avLst/>
          </a:prstGeom>
          <a:noFill/>
        </p:spPr>
      </p:pic>
      <p:pic>
        <p:nvPicPr>
          <p:cNvPr id="29702" name="Picture 6"/>
          <p:cNvPicPr>
            <a:picLocks noChangeAspect="1" noChangeArrowheads="1"/>
          </p:cNvPicPr>
          <p:nvPr/>
        </p:nvPicPr>
        <p:blipFill>
          <a:blip r:embed="rId3" cstate="print"/>
          <a:srcRect/>
          <a:stretch>
            <a:fillRect/>
          </a:stretch>
        </p:blipFill>
        <p:spPr bwMode="auto">
          <a:xfrm>
            <a:off x="5867400" y="1484313"/>
            <a:ext cx="1293813" cy="1944687"/>
          </a:xfrm>
          <a:prstGeom prst="rect">
            <a:avLst/>
          </a:prstGeom>
          <a:noFill/>
          <a:ln w="9525">
            <a:noFill/>
            <a:miter lim="800000"/>
            <a:headEnd/>
            <a:tailEnd/>
          </a:ln>
          <a:effectLst/>
        </p:spPr>
      </p:pic>
      <p:pic>
        <p:nvPicPr>
          <p:cNvPr id="29705" name="Picture 9" descr="amsterdam_main_st"/>
          <p:cNvPicPr>
            <a:picLocks noChangeAspect="1" noChangeArrowheads="1"/>
          </p:cNvPicPr>
          <p:nvPr/>
        </p:nvPicPr>
        <p:blipFill>
          <a:blip r:embed="rId4" cstate="print"/>
          <a:srcRect/>
          <a:stretch>
            <a:fillRect/>
          </a:stretch>
        </p:blipFill>
        <p:spPr bwMode="auto">
          <a:xfrm>
            <a:off x="611188" y="1700213"/>
            <a:ext cx="2435225" cy="15113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מציין מיקום של מספר שקופית 6"/>
          <p:cNvSpPr>
            <a:spLocks noGrp="1"/>
          </p:cNvSpPr>
          <p:nvPr>
            <p:ph type="sldNum" sz="quarter" idx="12"/>
          </p:nvPr>
        </p:nvSpPr>
        <p:spPr/>
        <p:txBody>
          <a:bodyPr/>
          <a:lstStyle/>
          <a:p>
            <a:fld id="{6D51C7DE-4DAD-4634-9087-05663278D32F}" type="slidenum">
              <a:rPr lang="he-IL"/>
              <a:pPr/>
              <a:t>10</a:t>
            </a:fld>
            <a:endParaRPr lang="en-US"/>
          </a:p>
        </p:txBody>
      </p:sp>
      <p:sp>
        <p:nvSpPr>
          <p:cNvPr id="16551" name="Rectangle 167"/>
          <p:cNvSpPr>
            <a:spLocks noGrp="1" noChangeArrowheads="1"/>
          </p:cNvSpPr>
          <p:nvPr>
            <p:ph type="title"/>
          </p:nvPr>
        </p:nvSpPr>
        <p:spPr/>
        <p:txBody>
          <a:bodyPr/>
          <a:lstStyle/>
          <a:p>
            <a:pPr algn="r"/>
            <a:r>
              <a:rPr lang="he-IL" b="1" dirty="0" smtClean="0"/>
              <a:t>מטריצת התרחישים המשולבת</a:t>
            </a:r>
            <a:endParaRPr lang="en-US" b="1" dirty="0"/>
          </a:p>
        </p:txBody>
      </p:sp>
      <p:graphicFrame>
        <p:nvGraphicFramePr>
          <p:cNvPr id="16698" name="Group 314"/>
          <p:cNvGraphicFramePr>
            <a:graphicFrameLocks noGrp="1"/>
          </p:cNvGraphicFramePr>
          <p:nvPr>
            <p:ph sz="half" idx="2"/>
          </p:nvPr>
        </p:nvGraphicFramePr>
        <p:xfrm>
          <a:off x="1116013" y="2492375"/>
          <a:ext cx="6696075" cy="3422651"/>
        </p:xfrm>
        <a:graphic>
          <a:graphicData uri="http://schemas.openxmlformats.org/drawingml/2006/table">
            <a:tbl>
              <a:tblPr rtl="1"/>
              <a:tblGrid>
                <a:gridCol w="1227138"/>
                <a:gridCol w="1225550"/>
                <a:gridCol w="1028700"/>
                <a:gridCol w="1184275"/>
                <a:gridCol w="2030412"/>
              </a:tblGrid>
              <a:tr h="514350">
                <a:tc gridSpan="5">
                  <a:txBody>
                    <a:bodyPr/>
                    <a:lstStyle/>
                    <a:p>
                      <a:pPr marL="0" marR="0" lvl="0" indent="0" algn="r" defTabSz="914400" rtl="1" eaLnBrk="1" fontAlgn="b" latinLnBrk="0" hangingPunct="1">
                        <a:lnSpc>
                          <a:spcPct val="100000"/>
                        </a:lnSpc>
                        <a:spcBef>
                          <a:spcPct val="0"/>
                        </a:spcBef>
                        <a:spcAft>
                          <a:spcPct val="0"/>
                        </a:spcAft>
                        <a:buClrTx/>
                        <a:buSzTx/>
                        <a:buFontTx/>
                        <a:buNone/>
                        <a:tabLst/>
                      </a:pPr>
                      <a:r>
                        <a:rPr kumimoji="0" lang="he-IL" sz="1400" b="0" i="0" u="none" strike="noStrike" cap="none" normalizeH="0" baseline="0" dirty="0" smtClean="0">
                          <a:ln>
                            <a:noFill/>
                          </a:ln>
                          <a:solidFill>
                            <a:schemeClr val="tx1"/>
                          </a:solidFill>
                          <a:effectLst/>
                          <a:latin typeface="Arial" pitchFamily="34" charset="0"/>
                          <a:cs typeface="Arial" pitchFamily="34" charset="0"/>
                        </a:rPr>
                        <a:t>התרחישים</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r>
              <a:tr h="836613">
                <a:tc gridSpan="3">
                  <a:txBody>
                    <a:bodyPr/>
                    <a:lstStyle/>
                    <a:p>
                      <a:pPr marL="0" marR="0" lvl="0" indent="0" algn="r" defTabSz="914400" rtl="1" eaLnBrk="1" fontAlgn="b" latinLnBrk="0" hangingPunct="1">
                        <a:lnSpc>
                          <a:spcPct val="100000"/>
                        </a:lnSpc>
                        <a:spcBef>
                          <a:spcPct val="0"/>
                        </a:spcBef>
                        <a:spcAft>
                          <a:spcPct val="0"/>
                        </a:spcAft>
                        <a:buClrTx/>
                        <a:buSzTx/>
                        <a:buFontTx/>
                        <a:buNone/>
                        <a:tabLst/>
                      </a:pPr>
                      <a:r>
                        <a:rPr kumimoji="0" lang="he-IL" sz="1400" b="0" i="0" u="none" strike="noStrike" cap="none" normalizeH="0" baseline="0" dirty="0" smtClean="0">
                          <a:ln>
                            <a:noFill/>
                          </a:ln>
                          <a:solidFill>
                            <a:schemeClr val="tx1"/>
                          </a:solidFill>
                          <a:effectLst/>
                          <a:latin typeface="Arial" pitchFamily="34" charset="0"/>
                          <a:cs typeface="Arial" pitchFamily="34" charset="0"/>
                        </a:rPr>
                        <a:t>העלאת תעריפי החנייה</a:t>
                      </a:r>
                    </a:p>
                  </a:txBody>
                  <a:tcPr anchor="b"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he-IL"/>
                    </a:p>
                  </a:txBody>
                  <a:tcPr/>
                </a:tc>
                <a:tc hMerge="1">
                  <a:txBody>
                    <a:bodyPr/>
                    <a:lstStyle/>
                    <a:p>
                      <a:pPr rtl="1"/>
                      <a:endParaRPr lang="he-IL"/>
                    </a:p>
                  </a:txBody>
                  <a:tcPr/>
                </a:tc>
                <a:tc gridSpan="2">
                  <a:txBody>
                    <a:bodyPr/>
                    <a:lstStyle/>
                    <a:p>
                      <a:pPr marL="0" marR="0" lvl="0" indent="0" algn="ctr" defTabSz="914400" rtl="1" eaLnBrk="1" fontAlgn="b" latinLnBrk="0" hangingPunct="1">
                        <a:lnSpc>
                          <a:spcPct val="100000"/>
                        </a:lnSpc>
                        <a:spcBef>
                          <a:spcPct val="0"/>
                        </a:spcBef>
                        <a:spcAft>
                          <a:spcPct val="0"/>
                        </a:spcAft>
                        <a:buClrTx/>
                        <a:buSzTx/>
                        <a:buFontTx/>
                        <a:buNone/>
                        <a:tabLst/>
                      </a:pPr>
                      <a:r>
                        <a:rPr kumimoji="0" lang="he-IL" sz="1400" b="0" i="0" u="none" strike="noStrike" cap="none" normalizeH="0" baseline="0" smtClean="0">
                          <a:ln>
                            <a:noFill/>
                          </a:ln>
                          <a:solidFill>
                            <a:schemeClr val="tx1"/>
                          </a:solidFill>
                          <a:effectLst/>
                          <a:latin typeface="Arial" pitchFamily="34" charset="0"/>
                          <a:cs typeface="Arial" pitchFamily="34" charset="0"/>
                        </a:rPr>
                        <a:t> </a:t>
                      </a:r>
                    </a:p>
                  </a:txBody>
                  <a:tcPr anchor="b"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he-IL"/>
                    </a:p>
                  </a:txBody>
                  <a:tcPr/>
                </a:tc>
              </a:tr>
              <a:tr h="519113">
                <a:tc>
                  <a:txBody>
                    <a:bodyPr/>
                    <a:lstStyle/>
                    <a:p>
                      <a:pPr marL="0" marR="0" lvl="0" indent="0" algn="r" defTabSz="914400" rtl="1" eaLnBrk="1" fontAlgn="b" latinLnBrk="0" hangingPunct="1">
                        <a:lnSpc>
                          <a:spcPct val="100000"/>
                        </a:lnSpc>
                        <a:spcBef>
                          <a:spcPct val="0"/>
                        </a:spcBef>
                        <a:spcAft>
                          <a:spcPct val="0"/>
                        </a:spcAft>
                        <a:buClrTx/>
                        <a:buSzTx/>
                        <a:buFontTx/>
                        <a:buNone/>
                        <a:tabLst/>
                      </a:pPr>
                      <a:r>
                        <a:rPr kumimoji="0" lang="he-IL" sz="1400" b="0" i="0" u="none" strike="noStrike" cap="none" normalizeH="0" baseline="0" smtClean="0">
                          <a:ln>
                            <a:noFill/>
                          </a:ln>
                          <a:solidFill>
                            <a:schemeClr val="tx1"/>
                          </a:solidFill>
                          <a:effectLst/>
                          <a:latin typeface="Arial" pitchFamily="34" charset="0"/>
                          <a:cs typeface="Arial" pitchFamily="34" charset="0"/>
                        </a:rPr>
                        <a:t>20%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 latinLnBrk="0" hangingPunct="1">
                        <a:lnSpc>
                          <a:spcPct val="100000"/>
                        </a:lnSpc>
                        <a:spcBef>
                          <a:spcPct val="0"/>
                        </a:spcBef>
                        <a:spcAft>
                          <a:spcPct val="0"/>
                        </a:spcAft>
                        <a:buClrTx/>
                        <a:buSzTx/>
                        <a:buFontTx/>
                        <a:buNone/>
                        <a:tabLst/>
                      </a:pPr>
                      <a:r>
                        <a:rPr kumimoji="0" lang="he-IL" sz="1400" b="0" i="0" u="none" strike="noStrike" cap="none" normalizeH="0" baseline="0" smtClean="0">
                          <a:ln>
                            <a:noFill/>
                          </a:ln>
                          <a:solidFill>
                            <a:schemeClr val="tx1"/>
                          </a:solidFill>
                          <a:effectLst/>
                          <a:latin typeface="Arial" pitchFamily="34" charset="0"/>
                          <a:cs typeface="Arial" pitchFamily="34" charset="0"/>
                        </a:rPr>
                        <a:t>10%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 latinLnBrk="0" hangingPunct="1">
                        <a:lnSpc>
                          <a:spcPct val="100000"/>
                        </a:lnSpc>
                        <a:spcBef>
                          <a:spcPct val="0"/>
                        </a:spcBef>
                        <a:spcAft>
                          <a:spcPct val="0"/>
                        </a:spcAft>
                        <a:buClrTx/>
                        <a:buSzTx/>
                        <a:buFontTx/>
                        <a:buNone/>
                        <a:tabLst/>
                      </a:pPr>
                      <a:r>
                        <a:rPr kumimoji="0" lang="he-IL" sz="1400" b="0" i="0" u="none" strike="noStrike" cap="none" normalizeH="0" baseline="0" smtClean="0">
                          <a:ln>
                            <a:noFill/>
                          </a:ln>
                          <a:solidFill>
                            <a:schemeClr val="tx1"/>
                          </a:solidFill>
                          <a:effectLst/>
                          <a:latin typeface="Arial" pitchFamily="34" charset="0"/>
                          <a:cs typeface="Arial" pitchFamily="34" charset="0"/>
                        </a:rPr>
                        <a:t>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 latinLnBrk="0" hangingPunct="1">
                        <a:lnSpc>
                          <a:spcPct val="100000"/>
                        </a:lnSpc>
                        <a:spcBef>
                          <a:spcPct val="0"/>
                        </a:spcBef>
                        <a:spcAft>
                          <a:spcPct val="0"/>
                        </a:spcAft>
                        <a:buClrTx/>
                        <a:buSzTx/>
                        <a:buFontTx/>
                        <a:buNone/>
                        <a:tabLst/>
                      </a:pPr>
                      <a:r>
                        <a:rPr kumimoji="0" lang="he-IL" sz="1400" b="0" i="0" u="none" strike="noStrike" cap="none" normalizeH="0" baseline="0" smtClean="0">
                          <a:ln>
                            <a:noFill/>
                          </a:ln>
                          <a:solidFill>
                            <a:schemeClr val="tx1"/>
                          </a:solidFill>
                          <a:effectLst/>
                          <a:latin typeface="Arial" pitchFamily="34" charset="0"/>
                          <a:cs typeface="Arial" pitchFamily="34"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4">
                  <a:txBody>
                    <a:bodyPr/>
                    <a:lstStyle/>
                    <a:p>
                      <a:pPr marL="0" marR="0" lvl="0" indent="0" algn="ctr" defTabSz="914400" rtl="1" eaLnBrk="1" fontAlgn="b" latinLnBrk="0" hangingPunct="1">
                        <a:lnSpc>
                          <a:spcPct val="100000"/>
                        </a:lnSpc>
                        <a:spcBef>
                          <a:spcPct val="0"/>
                        </a:spcBef>
                        <a:spcAft>
                          <a:spcPct val="0"/>
                        </a:spcAft>
                        <a:buClrTx/>
                        <a:buSzTx/>
                        <a:buFontTx/>
                        <a:buNone/>
                        <a:tabLst/>
                      </a:pPr>
                      <a:r>
                        <a:rPr kumimoji="0" lang="he-IL" sz="1400" b="0" i="0" u="none" strike="noStrike" cap="none" normalizeH="0" baseline="0" dirty="0" smtClean="0">
                          <a:ln>
                            <a:noFill/>
                          </a:ln>
                          <a:solidFill>
                            <a:schemeClr val="tx1"/>
                          </a:solidFill>
                          <a:effectLst/>
                          <a:latin typeface="Arial" pitchFamily="34" charset="0"/>
                          <a:cs typeface="Arial" pitchFamily="34" charset="0"/>
                        </a:rPr>
                        <a:t>צמצום היצע החנייה</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7525">
                <a:tc>
                  <a:txBody>
                    <a:bodyPr/>
                    <a:lstStyle/>
                    <a:p>
                      <a:pPr marL="0" marR="0" lvl="0" indent="0" algn="r" defTabSz="914400" rtl="1" eaLnBrk="1" fontAlgn="b" latinLnBrk="0" hangingPunct="1">
                        <a:lnSpc>
                          <a:spcPct val="100000"/>
                        </a:lnSpc>
                        <a:spcBef>
                          <a:spcPct val="0"/>
                        </a:spcBef>
                        <a:spcAft>
                          <a:spcPct val="0"/>
                        </a:spcAft>
                        <a:buClrTx/>
                        <a:buSzTx/>
                        <a:buFontTx/>
                        <a:buNone/>
                        <a:tabLst/>
                      </a:pPr>
                      <a:r>
                        <a:rPr kumimoji="0" lang="he-IL" sz="1400" b="0" i="0" u="none" strike="noStrike" cap="none" normalizeH="0" baseline="0" smtClean="0">
                          <a:ln>
                            <a:noFill/>
                          </a:ln>
                          <a:solidFill>
                            <a:schemeClr val="tx1"/>
                          </a:solidFill>
                          <a:effectLst/>
                          <a:latin typeface="Arial" pitchFamily="34" charset="0"/>
                          <a:cs typeface="Arial" pitchFamily="34" charset="0"/>
                        </a:rPr>
                        <a:t>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 latinLnBrk="0" hangingPunct="1">
                        <a:lnSpc>
                          <a:spcPct val="100000"/>
                        </a:lnSpc>
                        <a:spcBef>
                          <a:spcPct val="0"/>
                        </a:spcBef>
                        <a:spcAft>
                          <a:spcPct val="0"/>
                        </a:spcAft>
                        <a:buClrTx/>
                        <a:buSzTx/>
                        <a:buFontTx/>
                        <a:buNone/>
                        <a:tabLst/>
                      </a:pPr>
                      <a:r>
                        <a:rPr kumimoji="0" lang="he-IL" sz="1400" b="0" i="0" u="none" strike="noStrike" cap="none" normalizeH="0" baseline="0" smtClean="0">
                          <a:ln>
                            <a:noFill/>
                          </a:ln>
                          <a:solidFill>
                            <a:schemeClr val="tx1"/>
                          </a:solidFill>
                          <a:effectLst/>
                          <a:latin typeface="Arial" pitchFamily="34" charset="0"/>
                          <a:cs typeface="Arial" pitchFamily="34" charset="0"/>
                        </a:rPr>
                        <a:t>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 latinLnBrk="0" hangingPunct="1">
                        <a:lnSpc>
                          <a:spcPct val="100000"/>
                        </a:lnSpc>
                        <a:spcBef>
                          <a:spcPct val="0"/>
                        </a:spcBef>
                        <a:spcAft>
                          <a:spcPct val="0"/>
                        </a:spcAft>
                        <a:buClrTx/>
                        <a:buSzTx/>
                        <a:buFontTx/>
                        <a:buNone/>
                        <a:tabLst/>
                      </a:pPr>
                      <a:r>
                        <a:rPr kumimoji="0" lang="he-IL" sz="1400" b="0" i="0" u="none" strike="noStrike" cap="none" normalizeH="0" baseline="0" smtClean="0">
                          <a:ln>
                            <a:noFill/>
                          </a:ln>
                          <a:solidFill>
                            <a:schemeClr val="tx1"/>
                          </a:solidFill>
                          <a:effectLst/>
                          <a:latin typeface="Arial" pitchFamily="34" charset="0"/>
                          <a:cs typeface="Arial" pitchFamily="34" charset="0"/>
                        </a:rPr>
                        <a:t>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 latinLnBrk="0" hangingPunct="1">
                        <a:lnSpc>
                          <a:spcPct val="100000"/>
                        </a:lnSpc>
                        <a:spcBef>
                          <a:spcPct val="0"/>
                        </a:spcBef>
                        <a:spcAft>
                          <a:spcPct val="0"/>
                        </a:spcAft>
                        <a:buClrTx/>
                        <a:buSzTx/>
                        <a:buFontTx/>
                        <a:buNone/>
                        <a:tabLst/>
                      </a:pPr>
                      <a:r>
                        <a:rPr kumimoji="0" lang="he-IL" sz="1400" b="0" i="0" u="none" strike="noStrike" cap="none" normalizeH="0" baseline="0" smtClean="0">
                          <a:ln>
                            <a:noFill/>
                          </a:ln>
                          <a:solidFill>
                            <a:schemeClr val="tx1"/>
                          </a:solidFill>
                          <a:effectLst/>
                          <a:latin typeface="Arial" pitchFamily="34" charset="0"/>
                          <a:cs typeface="Arial" pitchFamily="34" charset="0"/>
                        </a:rPr>
                        <a:t>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rtl="1"/>
                      <a:endParaRPr lang="he-IL"/>
                    </a:p>
                  </a:txBody>
                  <a:tcPr/>
                </a:tc>
              </a:tr>
              <a:tr h="517525">
                <a:tc>
                  <a:txBody>
                    <a:bodyPr/>
                    <a:lstStyle/>
                    <a:p>
                      <a:pPr marL="0" marR="0" lvl="0" indent="0" algn="r" defTabSz="914400" rtl="1" eaLnBrk="1" fontAlgn="b" latinLnBrk="0" hangingPunct="1">
                        <a:lnSpc>
                          <a:spcPct val="100000"/>
                        </a:lnSpc>
                        <a:spcBef>
                          <a:spcPct val="0"/>
                        </a:spcBef>
                        <a:spcAft>
                          <a:spcPct val="0"/>
                        </a:spcAft>
                        <a:buClrTx/>
                        <a:buSzTx/>
                        <a:buFontTx/>
                        <a:buNone/>
                        <a:tabLst/>
                      </a:pPr>
                      <a:r>
                        <a:rPr kumimoji="0" lang="he-IL" sz="1400" b="0" i="0" u="none" strike="noStrike" cap="none" normalizeH="0" baseline="0" smtClean="0">
                          <a:ln>
                            <a:noFill/>
                          </a:ln>
                          <a:solidFill>
                            <a:schemeClr val="tx1"/>
                          </a:solidFill>
                          <a:effectLst/>
                          <a:latin typeface="Arial" pitchFamily="34" charset="0"/>
                          <a:cs typeface="Arial" pitchFamily="34" charset="0"/>
                        </a:rPr>
                        <a:t>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 latinLnBrk="0" hangingPunct="1">
                        <a:lnSpc>
                          <a:spcPct val="100000"/>
                        </a:lnSpc>
                        <a:spcBef>
                          <a:spcPct val="0"/>
                        </a:spcBef>
                        <a:spcAft>
                          <a:spcPct val="0"/>
                        </a:spcAft>
                        <a:buClrTx/>
                        <a:buSzTx/>
                        <a:buFontTx/>
                        <a:buNone/>
                        <a:tabLst/>
                      </a:pPr>
                      <a:r>
                        <a:rPr kumimoji="0" lang="he-IL" sz="1400" b="0" i="0" u="none" strike="noStrike" cap="none" normalizeH="0" baseline="0" smtClean="0">
                          <a:ln>
                            <a:noFill/>
                          </a:ln>
                          <a:solidFill>
                            <a:schemeClr val="tx1"/>
                          </a:solidFill>
                          <a:effectLst/>
                          <a:latin typeface="Arial" pitchFamily="34" charset="0"/>
                          <a:cs typeface="Arial" pitchFamily="34" charset="0"/>
                        </a:rPr>
                        <a:t>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 latinLnBrk="0" hangingPunct="1">
                        <a:lnSpc>
                          <a:spcPct val="100000"/>
                        </a:lnSpc>
                        <a:spcBef>
                          <a:spcPct val="0"/>
                        </a:spcBef>
                        <a:spcAft>
                          <a:spcPct val="0"/>
                        </a:spcAft>
                        <a:buClrTx/>
                        <a:buSzTx/>
                        <a:buFontTx/>
                        <a:buNone/>
                        <a:tabLst/>
                      </a:pPr>
                      <a:r>
                        <a:rPr kumimoji="0" lang="he-IL" sz="1400" b="0" i="0" u="none" strike="noStrike" cap="none" normalizeH="0" baseline="0" smtClean="0">
                          <a:ln>
                            <a:noFill/>
                          </a:ln>
                          <a:solidFill>
                            <a:schemeClr val="tx1"/>
                          </a:solidFill>
                          <a:effectLst/>
                          <a:latin typeface="Arial" pitchFamily="34" charset="0"/>
                          <a:cs typeface="Arial" pitchFamily="34" charset="0"/>
                        </a:rPr>
                        <a:t>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 latinLnBrk="0" hangingPunct="1">
                        <a:lnSpc>
                          <a:spcPct val="100000"/>
                        </a:lnSpc>
                        <a:spcBef>
                          <a:spcPct val="0"/>
                        </a:spcBef>
                        <a:spcAft>
                          <a:spcPct val="0"/>
                        </a:spcAft>
                        <a:buClrTx/>
                        <a:buSzTx/>
                        <a:buFontTx/>
                        <a:buNone/>
                        <a:tabLst/>
                      </a:pPr>
                      <a:r>
                        <a:rPr kumimoji="0" lang="he-IL" sz="1400" b="0" i="0" u="none" strike="noStrike" cap="none" normalizeH="0" baseline="0" smtClean="0">
                          <a:ln>
                            <a:noFill/>
                          </a:ln>
                          <a:solidFill>
                            <a:schemeClr val="tx1"/>
                          </a:solidFill>
                          <a:effectLst/>
                          <a:latin typeface="Arial" pitchFamily="34" charset="0"/>
                          <a:cs typeface="Arial" pitchFamily="34" charset="0"/>
                        </a:rPr>
                        <a:t>10%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rtl="1"/>
                      <a:endParaRPr lang="he-IL"/>
                    </a:p>
                  </a:txBody>
                  <a:tcPr/>
                </a:tc>
              </a:tr>
              <a:tr h="517525">
                <a:tc>
                  <a:txBody>
                    <a:bodyPr/>
                    <a:lstStyle/>
                    <a:p>
                      <a:pPr marL="0" marR="0" lvl="0" indent="0" algn="r" defTabSz="914400" rtl="1" eaLnBrk="1" fontAlgn="b" latinLnBrk="0" hangingPunct="1">
                        <a:lnSpc>
                          <a:spcPct val="100000"/>
                        </a:lnSpc>
                        <a:spcBef>
                          <a:spcPct val="0"/>
                        </a:spcBef>
                        <a:spcAft>
                          <a:spcPct val="0"/>
                        </a:spcAft>
                        <a:buClrTx/>
                        <a:buSzTx/>
                        <a:buFontTx/>
                        <a:buNone/>
                        <a:tabLst/>
                      </a:pPr>
                      <a:r>
                        <a:rPr kumimoji="0" lang="he-IL" sz="1400" b="0" i="0" u="none" strike="noStrike" cap="none" normalizeH="0" baseline="0" smtClean="0">
                          <a:ln>
                            <a:noFill/>
                          </a:ln>
                          <a:solidFill>
                            <a:schemeClr val="tx1"/>
                          </a:solidFill>
                          <a:effectLst/>
                          <a:latin typeface="Arial" pitchFamily="34" charset="0"/>
                          <a:cs typeface="Arial" pitchFamily="34" charset="0"/>
                        </a:rPr>
                        <a:t>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 latinLnBrk="0" hangingPunct="1">
                        <a:lnSpc>
                          <a:spcPct val="100000"/>
                        </a:lnSpc>
                        <a:spcBef>
                          <a:spcPct val="0"/>
                        </a:spcBef>
                        <a:spcAft>
                          <a:spcPct val="0"/>
                        </a:spcAft>
                        <a:buClrTx/>
                        <a:buSzTx/>
                        <a:buFontTx/>
                        <a:buNone/>
                        <a:tabLst/>
                      </a:pPr>
                      <a:r>
                        <a:rPr kumimoji="0" lang="he-IL" sz="1400" b="0" i="0" u="none" strike="noStrike" cap="none" normalizeH="0" baseline="0" smtClean="0">
                          <a:ln>
                            <a:noFill/>
                          </a:ln>
                          <a:solidFill>
                            <a:schemeClr val="tx1"/>
                          </a:solidFill>
                          <a:effectLst/>
                          <a:latin typeface="Arial" pitchFamily="34" charset="0"/>
                          <a:cs typeface="Arial" pitchFamily="34" charset="0"/>
                        </a:rPr>
                        <a:t>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 latinLnBrk="0" hangingPunct="1">
                        <a:lnSpc>
                          <a:spcPct val="100000"/>
                        </a:lnSpc>
                        <a:spcBef>
                          <a:spcPct val="0"/>
                        </a:spcBef>
                        <a:spcAft>
                          <a:spcPct val="0"/>
                        </a:spcAft>
                        <a:buClrTx/>
                        <a:buSzTx/>
                        <a:buFontTx/>
                        <a:buNone/>
                        <a:tabLst/>
                      </a:pPr>
                      <a:r>
                        <a:rPr kumimoji="0" lang="he-IL" sz="1400" b="0" i="0" u="none" strike="noStrike" cap="none" normalizeH="0" baseline="0" smtClean="0">
                          <a:ln>
                            <a:noFill/>
                          </a:ln>
                          <a:solidFill>
                            <a:schemeClr val="tx1"/>
                          </a:solidFill>
                          <a:effectLst/>
                          <a:latin typeface="Arial" pitchFamily="34" charset="0"/>
                          <a:cs typeface="Arial" pitchFamily="34" charset="0"/>
                        </a:rPr>
                        <a:t>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 latinLnBrk="0" hangingPunct="1">
                        <a:lnSpc>
                          <a:spcPct val="100000"/>
                        </a:lnSpc>
                        <a:spcBef>
                          <a:spcPct val="0"/>
                        </a:spcBef>
                        <a:spcAft>
                          <a:spcPct val="0"/>
                        </a:spcAft>
                        <a:buClrTx/>
                        <a:buSzTx/>
                        <a:buFontTx/>
                        <a:buNone/>
                        <a:tabLst/>
                      </a:pPr>
                      <a:r>
                        <a:rPr kumimoji="0" lang="he-IL" sz="1400" b="0" i="0" u="none" strike="noStrike" cap="none" normalizeH="0" baseline="0" smtClean="0">
                          <a:ln>
                            <a:noFill/>
                          </a:ln>
                          <a:solidFill>
                            <a:schemeClr val="tx1"/>
                          </a:solidFill>
                          <a:effectLst/>
                          <a:latin typeface="Arial" pitchFamily="34" charset="0"/>
                          <a:cs typeface="Arial" pitchFamily="34" charset="0"/>
                        </a:rPr>
                        <a:t>20%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rtl="1"/>
                      <a:endParaRPr lang="he-IL"/>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של מספר שקופית 5"/>
          <p:cNvSpPr>
            <a:spLocks noGrp="1"/>
          </p:cNvSpPr>
          <p:nvPr>
            <p:ph type="sldNum" sz="quarter" idx="12"/>
          </p:nvPr>
        </p:nvSpPr>
        <p:spPr/>
        <p:txBody>
          <a:bodyPr/>
          <a:lstStyle/>
          <a:p>
            <a:fld id="{914930B1-0D6F-4E5E-823A-7B634447D33F}" type="slidenum">
              <a:rPr lang="he-IL"/>
              <a:pPr/>
              <a:t>11</a:t>
            </a:fld>
            <a:endParaRPr lang="en-US"/>
          </a:p>
        </p:txBody>
      </p:sp>
      <p:sp>
        <p:nvSpPr>
          <p:cNvPr id="44034" name="Rectangle 2"/>
          <p:cNvSpPr>
            <a:spLocks noGrp="1" noChangeArrowheads="1"/>
          </p:cNvSpPr>
          <p:nvPr>
            <p:ph type="title"/>
          </p:nvPr>
        </p:nvSpPr>
        <p:spPr/>
        <p:txBody>
          <a:bodyPr/>
          <a:lstStyle/>
          <a:p>
            <a:pPr algn="ctr"/>
            <a:r>
              <a:rPr lang="he-IL" sz="4000" b="1" dirty="0" smtClean="0"/>
              <a:t>תוצאות ודיון</a:t>
            </a:r>
            <a:endParaRPr lang="en-US" sz="4000" b="1" dirty="0"/>
          </a:p>
        </p:txBody>
      </p:sp>
      <p:sp>
        <p:nvSpPr>
          <p:cNvPr id="44035" name="Rectangle 3"/>
          <p:cNvSpPr>
            <a:spLocks noGrp="1" noChangeArrowheads="1"/>
          </p:cNvSpPr>
          <p:nvPr>
            <p:ph type="body" idx="1"/>
          </p:nvPr>
        </p:nvSpPr>
        <p:spPr/>
        <p:txBody>
          <a:bodyPr/>
          <a:lstStyle/>
          <a:p>
            <a:pPr algn="l">
              <a:buFont typeface="Wingdings" pitchFamily="2" charset="2"/>
              <a:buNone/>
            </a:pPr>
            <a:endParaRPr lang="en-US" dirty="0"/>
          </a:p>
          <a:p>
            <a:pPr>
              <a:buFont typeface="Wingdings" pitchFamily="2" charset="2"/>
              <a:buNone/>
            </a:pPr>
            <a:endParaRPr lang="he-IL" dirty="0" smtClean="0"/>
          </a:p>
          <a:p>
            <a:pPr>
              <a:buFont typeface="Wingdings" pitchFamily="2" charset="2"/>
              <a:buNone/>
            </a:pPr>
            <a:r>
              <a:rPr lang="he-IL" dirty="0" smtClean="0"/>
              <a:t>	בתרשימים הבאים מצויינות תוצאות מנורמלות של תרחישי מדיניות החנייה המשולבת עבור המטרופולין כולו ועבור </a:t>
            </a:r>
            <a:r>
              <a:rPr lang="he-IL" dirty="0" err="1" smtClean="0"/>
              <a:t>המע"ר</a:t>
            </a:r>
            <a:r>
              <a:rPr lang="he-IL" dirty="0" smtClean="0"/>
              <a:t> והטבעת החיצונית של המטרופולין</a:t>
            </a:r>
            <a:r>
              <a:rPr lang="en-US" dirty="0" smtClean="0"/>
              <a: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של מספר שקופית 5"/>
          <p:cNvSpPr>
            <a:spLocks noGrp="1"/>
          </p:cNvSpPr>
          <p:nvPr>
            <p:ph type="sldNum" sz="quarter" idx="12"/>
          </p:nvPr>
        </p:nvSpPr>
        <p:spPr/>
        <p:txBody>
          <a:bodyPr/>
          <a:lstStyle/>
          <a:p>
            <a:fld id="{0153A0BE-F7B9-41F6-BC53-7050C620A81F}" type="slidenum">
              <a:rPr lang="he-IL"/>
              <a:pPr/>
              <a:t>12</a:t>
            </a:fld>
            <a:endParaRPr lang="en-US"/>
          </a:p>
        </p:txBody>
      </p:sp>
      <p:sp>
        <p:nvSpPr>
          <p:cNvPr id="21506" name="Rectangle 2"/>
          <p:cNvSpPr>
            <a:spLocks noGrp="1" noChangeArrowheads="1"/>
          </p:cNvSpPr>
          <p:nvPr>
            <p:ph type="title"/>
          </p:nvPr>
        </p:nvSpPr>
        <p:spPr/>
        <p:txBody>
          <a:bodyPr/>
          <a:lstStyle/>
          <a:p>
            <a:r>
              <a:rPr lang="en-US" sz="2800" b="1" dirty="0"/>
              <a:t>Normalized VKT, VHT,  NO</a:t>
            </a:r>
            <a:r>
              <a:rPr lang="en-US" sz="2800" b="1" baseline="-25000" dirty="0"/>
              <a:t>X</a:t>
            </a:r>
            <a:r>
              <a:rPr lang="en-US" sz="2800" b="1" dirty="0"/>
              <a:t> Emissions and NO</a:t>
            </a:r>
            <a:r>
              <a:rPr lang="en-US" sz="2800" b="1" baseline="-25000" dirty="0"/>
              <a:t>X</a:t>
            </a:r>
            <a:r>
              <a:rPr lang="en-US" sz="2800" b="1" dirty="0"/>
              <a:t> Concentrations Values for Each Parking Policy Scenario, for the Metropolitan Area</a:t>
            </a:r>
            <a:r>
              <a:rPr lang="en-US" sz="4000" dirty="0"/>
              <a:t> </a:t>
            </a:r>
          </a:p>
        </p:txBody>
      </p:sp>
      <p:graphicFrame>
        <p:nvGraphicFramePr>
          <p:cNvPr id="21509" name="Object 5"/>
          <p:cNvGraphicFramePr>
            <a:graphicFrameLocks noChangeAspect="1"/>
          </p:cNvGraphicFramePr>
          <p:nvPr>
            <p:ph idx="1"/>
          </p:nvPr>
        </p:nvGraphicFramePr>
        <p:xfrm>
          <a:off x="323850" y="1628775"/>
          <a:ext cx="8496300" cy="4949825"/>
        </p:xfrm>
        <a:graphic>
          <a:graphicData uri="http://schemas.openxmlformats.org/presentationml/2006/ole">
            <p:oleObj spid="_x0000_s21509" name="תרשים" r:id="rId3" imgW="7505700" imgH="3486150" progId="">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של מספר שקופית 5"/>
          <p:cNvSpPr>
            <a:spLocks noGrp="1"/>
          </p:cNvSpPr>
          <p:nvPr>
            <p:ph type="sldNum" sz="quarter" idx="12"/>
          </p:nvPr>
        </p:nvSpPr>
        <p:spPr/>
        <p:txBody>
          <a:bodyPr/>
          <a:lstStyle/>
          <a:p>
            <a:fld id="{E7EEF27B-0A79-4D10-9917-CAFA754720A6}" type="slidenum">
              <a:rPr lang="he-IL"/>
              <a:pPr/>
              <a:t>13</a:t>
            </a:fld>
            <a:endParaRPr lang="en-US"/>
          </a:p>
        </p:txBody>
      </p:sp>
      <p:sp>
        <p:nvSpPr>
          <p:cNvPr id="19458" name="Rectangle 2"/>
          <p:cNvSpPr>
            <a:spLocks noGrp="1" noChangeArrowheads="1"/>
          </p:cNvSpPr>
          <p:nvPr>
            <p:ph type="title"/>
          </p:nvPr>
        </p:nvSpPr>
        <p:spPr/>
        <p:txBody>
          <a:bodyPr/>
          <a:lstStyle/>
          <a:p>
            <a:r>
              <a:rPr lang="en-US" sz="2800" b="1"/>
              <a:t>Normalized VKT, VHT, NO</a:t>
            </a:r>
            <a:r>
              <a:rPr lang="en-US" sz="2800" b="1" baseline="-25000"/>
              <a:t>X</a:t>
            </a:r>
            <a:r>
              <a:rPr lang="en-US" sz="2800" b="1"/>
              <a:t> Emissions and NOX Concentrations Values for Each Parking Policy Scenario, for the CBD Area</a:t>
            </a:r>
          </a:p>
        </p:txBody>
      </p:sp>
      <p:graphicFrame>
        <p:nvGraphicFramePr>
          <p:cNvPr id="19461" name="Object 5"/>
          <p:cNvGraphicFramePr>
            <a:graphicFrameLocks noChangeAspect="1"/>
          </p:cNvGraphicFramePr>
          <p:nvPr>
            <p:ph idx="1"/>
          </p:nvPr>
        </p:nvGraphicFramePr>
        <p:xfrm>
          <a:off x="323850" y="1341438"/>
          <a:ext cx="8820150" cy="5183187"/>
        </p:xfrm>
        <a:graphic>
          <a:graphicData uri="http://schemas.openxmlformats.org/presentationml/2006/ole">
            <p:oleObj spid="_x0000_s19461" name="תרשים" r:id="rId4" imgW="7505700" imgH="3486150" progId="">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של מספר שקופית 5"/>
          <p:cNvSpPr>
            <a:spLocks noGrp="1"/>
          </p:cNvSpPr>
          <p:nvPr>
            <p:ph type="sldNum" sz="quarter" idx="12"/>
          </p:nvPr>
        </p:nvSpPr>
        <p:spPr/>
        <p:txBody>
          <a:bodyPr/>
          <a:lstStyle/>
          <a:p>
            <a:fld id="{ACF082D4-8594-4438-849F-1EEDB7967F0C}" type="slidenum">
              <a:rPr lang="he-IL"/>
              <a:pPr/>
              <a:t>14</a:t>
            </a:fld>
            <a:endParaRPr lang="en-US"/>
          </a:p>
        </p:txBody>
      </p:sp>
      <p:sp>
        <p:nvSpPr>
          <p:cNvPr id="22530" name="Rectangle 2"/>
          <p:cNvSpPr>
            <a:spLocks noGrp="1" noChangeArrowheads="1"/>
          </p:cNvSpPr>
          <p:nvPr>
            <p:ph type="title"/>
          </p:nvPr>
        </p:nvSpPr>
        <p:spPr>
          <a:xfrm>
            <a:off x="468313" y="476250"/>
            <a:ext cx="8229600" cy="1139825"/>
          </a:xfrm>
        </p:spPr>
        <p:txBody>
          <a:bodyPr/>
          <a:lstStyle/>
          <a:p>
            <a:r>
              <a:rPr lang="en-US" sz="2800" b="1" dirty="0"/>
              <a:t>Normalized VKT, VHT, NO</a:t>
            </a:r>
            <a:r>
              <a:rPr lang="en-US" sz="2800" b="1" baseline="-25000" dirty="0"/>
              <a:t>X</a:t>
            </a:r>
            <a:r>
              <a:rPr lang="en-US" sz="2800" b="1" dirty="0"/>
              <a:t> Emissions and NOX Concentrations Values for Each Parking Policy Scenario</a:t>
            </a:r>
            <a:r>
              <a:rPr lang="en-US" sz="4000" dirty="0"/>
              <a:t> </a:t>
            </a:r>
            <a:r>
              <a:rPr lang="en-US" sz="2800" b="1" dirty="0"/>
              <a:t>for the</a:t>
            </a:r>
            <a:r>
              <a:rPr lang="en-US" sz="4000" dirty="0"/>
              <a:t> </a:t>
            </a:r>
            <a:r>
              <a:rPr lang="en-US" sz="2800" b="1" dirty="0"/>
              <a:t>Outer Ring Area </a:t>
            </a:r>
          </a:p>
        </p:txBody>
      </p:sp>
      <p:graphicFrame>
        <p:nvGraphicFramePr>
          <p:cNvPr id="22533" name="Object 5"/>
          <p:cNvGraphicFramePr>
            <a:graphicFrameLocks noChangeAspect="1"/>
          </p:cNvGraphicFramePr>
          <p:nvPr>
            <p:ph idx="1"/>
          </p:nvPr>
        </p:nvGraphicFramePr>
        <p:xfrm>
          <a:off x="323850" y="1628775"/>
          <a:ext cx="8569325" cy="4968875"/>
        </p:xfrm>
        <a:graphic>
          <a:graphicData uri="http://schemas.openxmlformats.org/presentationml/2006/ole">
            <p:oleObj spid="_x0000_s22533" name="תרשים" r:id="rId4" imgW="7505700" imgH="3486150" progId="">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של מספר שקופית 5"/>
          <p:cNvSpPr>
            <a:spLocks noGrp="1"/>
          </p:cNvSpPr>
          <p:nvPr>
            <p:ph type="sldNum" sz="quarter" idx="12"/>
          </p:nvPr>
        </p:nvSpPr>
        <p:spPr/>
        <p:txBody>
          <a:bodyPr/>
          <a:lstStyle/>
          <a:p>
            <a:fld id="{D8D0AE36-6E23-4FC5-94B0-9B66640F7CD8}" type="slidenum">
              <a:rPr lang="he-IL"/>
              <a:pPr/>
              <a:t>15</a:t>
            </a:fld>
            <a:endParaRPr lang="en-US"/>
          </a:p>
        </p:txBody>
      </p:sp>
      <p:sp>
        <p:nvSpPr>
          <p:cNvPr id="23554" name="Rectangle 2"/>
          <p:cNvSpPr>
            <a:spLocks noGrp="1" noChangeArrowheads="1"/>
          </p:cNvSpPr>
          <p:nvPr>
            <p:ph type="title"/>
          </p:nvPr>
        </p:nvSpPr>
        <p:spPr>
          <a:xfrm>
            <a:off x="468313" y="404813"/>
            <a:ext cx="8229600" cy="1139825"/>
          </a:xfrm>
        </p:spPr>
        <p:txBody>
          <a:bodyPr/>
          <a:lstStyle/>
          <a:p>
            <a:r>
              <a:rPr lang="en-US" sz="2800" b="1"/>
              <a:t>NOX Concentrations as Percentage of Ambient Half  Hour  NO</a:t>
            </a:r>
            <a:r>
              <a:rPr lang="en-US" sz="2800" b="1" baseline="-25000"/>
              <a:t>X</a:t>
            </a:r>
            <a:r>
              <a:rPr lang="en-US" sz="2800" b="1"/>
              <a:t> Concentration Standard, for the CBD Area</a:t>
            </a:r>
            <a:r>
              <a:rPr lang="en-US" sz="4000"/>
              <a:t> </a:t>
            </a:r>
          </a:p>
        </p:txBody>
      </p:sp>
      <p:pic>
        <p:nvPicPr>
          <p:cNvPr id="23556" name="Picture 4"/>
          <p:cNvPicPr>
            <a:picLocks noGrp="1" noChangeAspect="1" noChangeArrowheads="1"/>
          </p:cNvPicPr>
          <p:nvPr>
            <p:ph type="body" idx="1"/>
          </p:nvPr>
        </p:nvPicPr>
        <p:blipFill>
          <a:blip r:embed="rId3" cstate="print"/>
          <a:srcRect/>
          <a:stretch>
            <a:fillRect/>
          </a:stretch>
        </p:blipFill>
        <p:spPr>
          <a:xfrm>
            <a:off x="468313" y="1600200"/>
            <a:ext cx="8207375" cy="5040313"/>
          </a:xfrm>
          <a:noFill/>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של מספר שקופית 5"/>
          <p:cNvSpPr>
            <a:spLocks noGrp="1"/>
          </p:cNvSpPr>
          <p:nvPr>
            <p:ph type="sldNum" sz="quarter" idx="12"/>
          </p:nvPr>
        </p:nvSpPr>
        <p:spPr/>
        <p:txBody>
          <a:bodyPr/>
          <a:lstStyle/>
          <a:p>
            <a:fld id="{D66C5E82-8008-4824-9502-3562C1EC1098}" type="slidenum">
              <a:rPr lang="he-IL"/>
              <a:pPr/>
              <a:t>16</a:t>
            </a:fld>
            <a:endParaRPr lang="en-US"/>
          </a:p>
        </p:txBody>
      </p:sp>
      <p:sp>
        <p:nvSpPr>
          <p:cNvPr id="43010" name="Rectangle 2"/>
          <p:cNvSpPr>
            <a:spLocks noGrp="1" noChangeArrowheads="1"/>
          </p:cNvSpPr>
          <p:nvPr>
            <p:ph type="title"/>
          </p:nvPr>
        </p:nvSpPr>
        <p:spPr/>
        <p:txBody>
          <a:bodyPr/>
          <a:lstStyle/>
          <a:p>
            <a:pPr algn="ctr"/>
            <a:r>
              <a:rPr lang="he-IL" sz="4000" b="1" dirty="0" smtClean="0"/>
              <a:t>מסקנות</a:t>
            </a:r>
            <a:endParaRPr lang="en-US" sz="4000" b="1" dirty="0"/>
          </a:p>
        </p:txBody>
      </p:sp>
      <p:sp>
        <p:nvSpPr>
          <p:cNvPr id="43011" name="Rectangle 3"/>
          <p:cNvSpPr>
            <a:spLocks noGrp="1" noChangeArrowheads="1"/>
          </p:cNvSpPr>
          <p:nvPr>
            <p:ph type="body" idx="1"/>
          </p:nvPr>
        </p:nvSpPr>
        <p:spPr/>
        <p:txBody>
          <a:bodyPr/>
          <a:lstStyle/>
          <a:p>
            <a:pPr>
              <a:buFont typeface="Wingdings" pitchFamily="2" charset="2"/>
              <a:buChar char="Ø"/>
            </a:pPr>
            <a:r>
              <a:rPr lang="en-US" dirty="0" smtClean="0"/>
              <a:t> </a:t>
            </a:r>
            <a:r>
              <a:rPr lang="he-IL" dirty="0" smtClean="0"/>
              <a:t>תוצאות התרחישים מדגישות את האפשרות ליצירת תנאים להפחתת ריכוזי מזהמי אוויר אל מתחת לתקנים. </a:t>
            </a:r>
          </a:p>
          <a:p>
            <a:pPr>
              <a:buNone/>
            </a:pPr>
            <a:endParaRPr lang="en-US" dirty="0" smtClean="0"/>
          </a:p>
          <a:p>
            <a:pPr>
              <a:buFont typeface="Wingdings" pitchFamily="2" charset="2"/>
              <a:buChar char="Ø"/>
            </a:pPr>
            <a:r>
              <a:rPr lang="he-IL" dirty="0" smtClean="0"/>
              <a:t>מדיניות חנייה היא קטליזטור ליישום אמצעי מדיניות משלימים וחשובים כגון: פיתוח מוטה תחבורה ציבורית ושיפור התחבורה הציבורית תוך שימוש </a:t>
            </a:r>
            <a:r>
              <a:rPr lang="he-IL" dirty="0" err="1" smtClean="0"/>
              <a:t>בנת"צים</a:t>
            </a:r>
            <a:r>
              <a:rPr lang="he-IL" dirty="0" smtClean="0"/>
              <a:t> והפעלת מערכת הסעת המונים. </a:t>
            </a:r>
            <a:endParaRPr lang="en-US" dirty="0" smtClean="0"/>
          </a:p>
          <a:p>
            <a:pPr>
              <a:lnSpc>
                <a:spcPct val="90000"/>
              </a:lnSpc>
              <a:buFont typeface="Wingdings" pitchFamily="2" charset="2"/>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http://promomagazine.co.il/page/image1/639/_______________________________________.jpg"/>
          <p:cNvPicPr>
            <a:picLocks noChangeAspect="1" noChangeArrowheads="1"/>
          </p:cNvPicPr>
          <p:nvPr/>
        </p:nvPicPr>
        <p:blipFill>
          <a:blip r:embed="rId2" cstate="print"/>
          <a:srcRect/>
          <a:stretch>
            <a:fillRect/>
          </a:stretch>
        </p:blipFill>
        <p:spPr bwMode="auto">
          <a:xfrm>
            <a:off x="539552" y="1196752"/>
            <a:ext cx="4762500" cy="3257550"/>
          </a:xfrm>
          <a:prstGeom prst="rect">
            <a:avLst/>
          </a:prstGeom>
          <a:noFill/>
        </p:spPr>
      </p:pic>
      <p:pic>
        <p:nvPicPr>
          <p:cNvPr id="8" name="Picture 4" descr="http://www.cyclejerusalem.org/wp-content/uploads/2008/06/dsc03842img_assist_custom.jpg"/>
          <p:cNvPicPr>
            <a:picLocks noChangeAspect="1" noChangeArrowheads="1"/>
          </p:cNvPicPr>
          <p:nvPr/>
        </p:nvPicPr>
        <p:blipFill>
          <a:blip r:embed="rId3" cstate="print"/>
          <a:srcRect/>
          <a:stretch>
            <a:fillRect/>
          </a:stretch>
        </p:blipFill>
        <p:spPr bwMode="auto">
          <a:xfrm>
            <a:off x="4499992" y="3140968"/>
            <a:ext cx="4191000" cy="2762251"/>
          </a:xfrm>
          <a:prstGeom prst="rect">
            <a:avLst/>
          </a:prstGeom>
          <a:noFill/>
        </p:spPr>
      </p:pic>
      <p:pic>
        <p:nvPicPr>
          <p:cNvPr id="9" name="Picture 6" descr="http://www.mynet.co.il/PicServer2/02022009/2117669/yTIK013677_wa.jpg"/>
          <p:cNvPicPr>
            <a:picLocks noChangeAspect="1" noChangeArrowheads="1"/>
          </p:cNvPicPr>
          <p:nvPr/>
        </p:nvPicPr>
        <p:blipFill>
          <a:blip r:embed="rId4" cstate="print"/>
          <a:srcRect/>
          <a:stretch>
            <a:fillRect/>
          </a:stretch>
        </p:blipFill>
        <p:spPr bwMode="auto">
          <a:xfrm>
            <a:off x="4788024" y="764704"/>
            <a:ext cx="3886200" cy="2514600"/>
          </a:xfrm>
          <a:prstGeom prst="rect">
            <a:avLst/>
          </a:prstGeom>
          <a:noFill/>
        </p:spPr>
      </p:pic>
      <p:sp>
        <p:nvSpPr>
          <p:cNvPr id="5" name="TextBox 4"/>
          <p:cNvSpPr txBox="1"/>
          <p:nvPr/>
        </p:nvSpPr>
        <p:spPr>
          <a:xfrm>
            <a:off x="3851920" y="2636912"/>
            <a:ext cx="2088232" cy="1107996"/>
          </a:xfrm>
          <a:prstGeom prst="rect">
            <a:avLst/>
          </a:prstGeom>
          <a:noFill/>
        </p:spPr>
        <p:txBody>
          <a:bodyPr wrap="square" rtlCol="1">
            <a:spAutoFit/>
          </a:bodyPr>
          <a:lstStyle/>
          <a:p>
            <a:r>
              <a:rPr lang="he-IL" sz="6600" b="1" dirty="0" smtClean="0">
                <a:solidFill>
                  <a:srgbClr val="00B050"/>
                </a:solidFill>
              </a:rPr>
              <a:t>תודה</a:t>
            </a:r>
            <a:endParaRPr lang="he-IL" sz="6600" b="1" dirty="0">
              <a:solidFill>
                <a:srgbClr val="00B05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של מספר שקופית 5"/>
          <p:cNvSpPr>
            <a:spLocks noGrp="1"/>
          </p:cNvSpPr>
          <p:nvPr>
            <p:ph type="sldNum" sz="quarter" idx="12"/>
          </p:nvPr>
        </p:nvSpPr>
        <p:spPr/>
        <p:txBody>
          <a:bodyPr/>
          <a:lstStyle/>
          <a:p>
            <a:fld id="{ECA287E4-F352-4D43-9FBF-A9B677BFFD9A}" type="slidenum">
              <a:rPr lang="he-IL"/>
              <a:pPr/>
              <a:t>2</a:t>
            </a:fld>
            <a:endParaRPr lang="en-US"/>
          </a:p>
        </p:txBody>
      </p:sp>
      <p:sp>
        <p:nvSpPr>
          <p:cNvPr id="34818" name="Rectangle 2"/>
          <p:cNvSpPr>
            <a:spLocks noGrp="1" noChangeArrowheads="1"/>
          </p:cNvSpPr>
          <p:nvPr>
            <p:ph type="title"/>
          </p:nvPr>
        </p:nvSpPr>
        <p:spPr/>
        <p:txBody>
          <a:bodyPr/>
          <a:lstStyle/>
          <a:p>
            <a:pPr algn="ctr"/>
            <a:r>
              <a:rPr lang="he-IL" b="1" dirty="0" smtClean="0"/>
              <a:t>הנחת המחקר</a:t>
            </a:r>
            <a:endParaRPr lang="en-US" b="1" dirty="0"/>
          </a:p>
        </p:txBody>
      </p:sp>
      <p:sp>
        <p:nvSpPr>
          <p:cNvPr id="34819" name="Rectangle 3"/>
          <p:cNvSpPr>
            <a:spLocks noGrp="1" noChangeArrowheads="1"/>
          </p:cNvSpPr>
          <p:nvPr>
            <p:ph type="body" idx="1"/>
          </p:nvPr>
        </p:nvSpPr>
        <p:spPr>
          <a:xfrm>
            <a:off x="457200" y="1600200"/>
            <a:ext cx="8363272" cy="4530725"/>
          </a:xfrm>
        </p:spPr>
        <p:txBody>
          <a:bodyPr/>
          <a:lstStyle/>
          <a:p>
            <a:pPr>
              <a:buFont typeface="Wingdings" pitchFamily="2" charset="2"/>
              <a:buNone/>
            </a:pPr>
            <a:r>
              <a:rPr lang="he-IL" b="1" dirty="0" smtClean="0"/>
              <a:t>   אנו עדים, בעשורים האחרונים, לירידה באיכות האוויר במטרופולינים מערביים רבים. סיבה עיקרית לכך היא העלייה בנסועה.  </a:t>
            </a:r>
          </a:p>
          <a:p>
            <a:pPr algn="l">
              <a:buFont typeface="Wingdings" pitchFamily="2" charset="2"/>
              <a:buNone/>
            </a:pPr>
            <a:endParaRPr lang="en-US" sz="2400" b="1" dirty="0" smtClean="0"/>
          </a:p>
          <a:p>
            <a:pPr>
              <a:buFont typeface="Wingdings" pitchFamily="2" charset="2"/>
              <a:buNone/>
            </a:pPr>
            <a:endParaRPr lang="he-IL" sz="2400" b="1" dirty="0" smtClean="0">
              <a:solidFill>
                <a:schemeClr val="tx2"/>
              </a:solidFill>
            </a:endParaRPr>
          </a:p>
          <a:p>
            <a:pPr>
              <a:buFont typeface="Wingdings" pitchFamily="2" charset="2"/>
              <a:buNone/>
            </a:pPr>
            <a:r>
              <a:rPr lang="he-IL" b="1" dirty="0" smtClean="0">
                <a:solidFill>
                  <a:schemeClr val="tx2"/>
                </a:solidFill>
              </a:rPr>
              <a:t>מדוע ישנה עלייה בנסועה?</a:t>
            </a:r>
          </a:p>
          <a:p>
            <a:pPr>
              <a:buFont typeface="Wingdings" pitchFamily="2" charset="2"/>
              <a:buNone/>
            </a:pPr>
            <a:endParaRPr lang="en-US" b="1" dirty="0">
              <a:solidFill>
                <a:schemeClr val="tx2"/>
              </a:solidFill>
            </a:endParaRPr>
          </a:p>
          <a:p>
            <a:pPr>
              <a:buFont typeface="Wingdings" pitchFamily="2" charset="2"/>
              <a:buChar char="Ø"/>
            </a:pPr>
            <a:r>
              <a:rPr lang="he-IL" b="1" dirty="0" smtClean="0"/>
              <a:t>זחילה עירונית</a:t>
            </a:r>
          </a:p>
          <a:p>
            <a:pPr>
              <a:buFont typeface="Wingdings" pitchFamily="2" charset="2"/>
              <a:buChar char="Ø"/>
            </a:pPr>
            <a:r>
              <a:rPr lang="he-IL" b="1" dirty="0" smtClean="0"/>
              <a:t>העלייה המתמדת בבעלות על רכב</a:t>
            </a:r>
            <a:endParaRPr lang="en-US" b="1" dirty="0"/>
          </a:p>
          <a:p>
            <a:pPr algn="l" rtl="0">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של מספר שקופית 5"/>
          <p:cNvSpPr>
            <a:spLocks noGrp="1"/>
          </p:cNvSpPr>
          <p:nvPr>
            <p:ph type="sldNum" sz="quarter" idx="12"/>
          </p:nvPr>
        </p:nvSpPr>
        <p:spPr/>
        <p:txBody>
          <a:bodyPr/>
          <a:lstStyle/>
          <a:p>
            <a:fld id="{7159A230-FA18-4873-AF7A-A9908152A401}" type="slidenum">
              <a:rPr lang="he-IL"/>
              <a:pPr/>
              <a:t>3</a:t>
            </a:fld>
            <a:endParaRPr lang="en-US"/>
          </a:p>
        </p:txBody>
      </p:sp>
      <p:sp>
        <p:nvSpPr>
          <p:cNvPr id="35842" name="Rectangle 2"/>
          <p:cNvSpPr>
            <a:spLocks noGrp="1" noChangeArrowheads="1"/>
          </p:cNvSpPr>
          <p:nvPr>
            <p:ph type="title"/>
          </p:nvPr>
        </p:nvSpPr>
        <p:spPr/>
        <p:txBody>
          <a:bodyPr/>
          <a:lstStyle/>
          <a:p>
            <a:pPr algn="r"/>
            <a:r>
              <a:rPr lang="en-US" b="1" dirty="0" smtClean="0"/>
              <a:t>  </a:t>
            </a:r>
            <a:r>
              <a:rPr lang="he-IL" b="1" dirty="0" smtClean="0"/>
              <a:t>המוטיבציה למחקר</a:t>
            </a:r>
            <a:endParaRPr lang="en-US" b="1" dirty="0"/>
          </a:p>
        </p:txBody>
      </p:sp>
      <p:sp>
        <p:nvSpPr>
          <p:cNvPr id="35843" name="Rectangle 3"/>
          <p:cNvSpPr>
            <a:spLocks noGrp="1" noChangeArrowheads="1"/>
          </p:cNvSpPr>
          <p:nvPr>
            <p:ph type="body" idx="1"/>
          </p:nvPr>
        </p:nvSpPr>
        <p:spPr/>
        <p:txBody>
          <a:bodyPr/>
          <a:lstStyle/>
          <a:p>
            <a:pPr>
              <a:buFont typeface="Wingdings" pitchFamily="2" charset="2"/>
              <a:buNone/>
            </a:pPr>
            <a:r>
              <a:rPr lang="he-IL" sz="2400" b="1" dirty="0" smtClean="0"/>
              <a:t>	המוטיבציה למחקר היא לבחון אמצעי מדיניות להפחתת זיהום האוויר במתחם העירוני. אמצעי מדיניות שיכולים להיות מיושמים ע"י מקבלי החלטות במגזר הציבורי.</a:t>
            </a:r>
            <a:endParaRPr lang="en-US" sz="2400" b="1" dirty="0" smtClean="0"/>
          </a:p>
          <a:p>
            <a:pPr algn="l">
              <a:buFont typeface="Wingdings" pitchFamily="2" charset="2"/>
              <a:buNone/>
            </a:pPr>
            <a:endParaRPr lang="en-US" sz="24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של מספר שקופית 5"/>
          <p:cNvSpPr>
            <a:spLocks noGrp="1"/>
          </p:cNvSpPr>
          <p:nvPr>
            <p:ph type="sldNum" sz="quarter" idx="12"/>
          </p:nvPr>
        </p:nvSpPr>
        <p:spPr/>
        <p:txBody>
          <a:bodyPr/>
          <a:lstStyle/>
          <a:p>
            <a:fld id="{AB3F6854-D5F5-4AE3-A1C1-B450A82DEE72}" type="slidenum">
              <a:rPr lang="he-IL"/>
              <a:pPr/>
              <a:t>4</a:t>
            </a:fld>
            <a:endParaRPr lang="en-US" dirty="0"/>
          </a:p>
        </p:txBody>
      </p:sp>
      <p:sp>
        <p:nvSpPr>
          <p:cNvPr id="36866" name="Rectangle 2"/>
          <p:cNvSpPr>
            <a:spLocks noGrp="1" noChangeArrowheads="1"/>
          </p:cNvSpPr>
          <p:nvPr>
            <p:ph type="title"/>
          </p:nvPr>
        </p:nvSpPr>
        <p:spPr>
          <a:xfrm>
            <a:off x="468313" y="404813"/>
            <a:ext cx="8229600" cy="1139825"/>
          </a:xfrm>
        </p:spPr>
        <p:txBody>
          <a:bodyPr/>
          <a:lstStyle/>
          <a:p>
            <a:pPr algn="ctr"/>
            <a:r>
              <a:rPr lang="he-IL" sz="3200" b="1" dirty="0" smtClean="0"/>
              <a:t>כיצד ניתן לעצור את הזחילה העירונית והשלכותיה כדוגמת העלייה ברמת המינוע</a:t>
            </a:r>
            <a:endParaRPr lang="en-US" sz="3200" b="1" dirty="0"/>
          </a:p>
        </p:txBody>
      </p:sp>
      <p:sp>
        <p:nvSpPr>
          <p:cNvPr id="36867" name="Rectangle 3"/>
          <p:cNvSpPr>
            <a:spLocks noGrp="1" noChangeArrowheads="1"/>
          </p:cNvSpPr>
          <p:nvPr>
            <p:ph type="body" idx="1"/>
          </p:nvPr>
        </p:nvSpPr>
        <p:spPr/>
        <p:txBody>
          <a:bodyPr/>
          <a:lstStyle/>
          <a:p>
            <a:pPr>
              <a:lnSpc>
                <a:spcPct val="80000"/>
              </a:lnSpc>
              <a:buFont typeface="Wingdings" pitchFamily="2" charset="2"/>
              <a:buChar char="Ø"/>
            </a:pPr>
            <a:r>
              <a:rPr lang="he-IL" sz="2000" b="1" dirty="0" smtClean="0"/>
              <a:t>יצירת תנאים להגעה של תושבי המטרופולין ליעדיהם תוך שימוש מינימלי ברכבם הפרטי.</a:t>
            </a:r>
          </a:p>
          <a:p>
            <a:pPr lvl="1">
              <a:lnSpc>
                <a:spcPct val="80000"/>
              </a:lnSpc>
              <a:buFont typeface="Wingdings" pitchFamily="2" charset="2"/>
              <a:buChar char="Ø"/>
            </a:pPr>
            <a:r>
              <a:rPr lang="he-IL" sz="2000" b="1" dirty="0" smtClean="0"/>
              <a:t>שיפור הנגישות לפעילויות כגון: עבודה, קניות עבור אמצעי ההגעה הבאים:</a:t>
            </a:r>
          </a:p>
          <a:p>
            <a:pPr lvl="2">
              <a:lnSpc>
                <a:spcPct val="80000"/>
              </a:lnSpc>
              <a:buFont typeface="Wingdings" pitchFamily="2" charset="2"/>
              <a:buChar char="Ø"/>
            </a:pPr>
            <a:r>
              <a:rPr lang="he-IL" sz="1800" b="1" dirty="0" smtClean="0">
                <a:solidFill>
                  <a:schemeClr val="tx2"/>
                </a:solidFill>
              </a:rPr>
              <a:t>תחבורה ציבורית</a:t>
            </a:r>
          </a:p>
          <a:p>
            <a:pPr lvl="2">
              <a:lnSpc>
                <a:spcPct val="80000"/>
              </a:lnSpc>
              <a:buFont typeface="Wingdings" pitchFamily="2" charset="2"/>
              <a:buChar char="Ø"/>
            </a:pPr>
            <a:r>
              <a:rPr lang="he-IL" sz="1800" b="1" dirty="0" smtClean="0">
                <a:solidFill>
                  <a:schemeClr val="tx2"/>
                </a:solidFill>
              </a:rPr>
              <a:t>אופניים</a:t>
            </a:r>
          </a:p>
          <a:p>
            <a:pPr lvl="2">
              <a:lnSpc>
                <a:spcPct val="80000"/>
              </a:lnSpc>
              <a:buFont typeface="Wingdings" pitchFamily="2" charset="2"/>
              <a:buChar char="Ø"/>
            </a:pPr>
            <a:r>
              <a:rPr lang="he-IL" sz="1800" b="1" dirty="0" smtClean="0">
                <a:solidFill>
                  <a:schemeClr val="tx2"/>
                </a:solidFill>
              </a:rPr>
              <a:t>הליכה ברגל</a:t>
            </a:r>
          </a:p>
          <a:p>
            <a:pPr lvl="2">
              <a:lnSpc>
                <a:spcPct val="80000"/>
              </a:lnSpc>
              <a:buFont typeface="Wingdings" pitchFamily="2" charset="2"/>
              <a:buChar char="Ø"/>
            </a:pPr>
            <a:r>
              <a:rPr lang="he-IL" sz="1800" b="1" dirty="0" smtClean="0">
                <a:solidFill>
                  <a:schemeClr val="tx2"/>
                </a:solidFill>
              </a:rPr>
              <a:t>תכנון עירוני תוך שימוש במתודת פיתוח מוטה תחבורה ציבורית </a:t>
            </a:r>
            <a:r>
              <a:rPr lang="en-US" sz="1800" b="1" dirty="0" smtClean="0">
                <a:solidFill>
                  <a:schemeClr val="tx2"/>
                </a:solidFill>
              </a:rPr>
              <a:t>(TOD)</a:t>
            </a:r>
            <a:endParaRPr lang="he-IL" sz="1800" b="1" dirty="0" smtClean="0">
              <a:solidFill>
                <a:schemeClr val="tx2"/>
              </a:solidFill>
            </a:endParaRPr>
          </a:p>
          <a:p>
            <a:pPr>
              <a:lnSpc>
                <a:spcPct val="80000"/>
              </a:lnSpc>
              <a:buNone/>
            </a:pPr>
            <a:endParaRPr lang="he-IL" sz="1800" b="1" dirty="0" smtClean="0">
              <a:solidFill>
                <a:schemeClr val="tx2"/>
              </a:solidFill>
            </a:endParaRPr>
          </a:p>
          <a:p>
            <a:pPr>
              <a:lnSpc>
                <a:spcPct val="80000"/>
              </a:lnSpc>
              <a:buFont typeface="Wingdings" pitchFamily="2" charset="2"/>
              <a:buChar char="Ø"/>
            </a:pPr>
            <a:r>
              <a:rPr lang="he-IL" sz="1800" b="1" dirty="0" smtClean="0"/>
              <a:t>שימוש באמצעי מדיניות שי</a:t>
            </a:r>
            <a:r>
              <a:rPr lang="he-IL" sz="2000" b="1" dirty="0" smtClean="0"/>
              <a:t>רתיעו את המגיעים </a:t>
            </a:r>
            <a:r>
              <a:rPr lang="he-IL" sz="2000" b="1" dirty="0" err="1" smtClean="0"/>
              <a:t>למע"ר</a:t>
            </a:r>
            <a:r>
              <a:rPr lang="he-IL" sz="2000" b="1" dirty="0" smtClean="0"/>
              <a:t> ברכבם הפרטי בשעות העומס:</a:t>
            </a:r>
          </a:p>
          <a:p>
            <a:pPr lvl="1">
              <a:lnSpc>
                <a:spcPct val="80000"/>
              </a:lnSpc>
              <a:buFont typeface="Wingdings" pitchFamily="2" charset="2"/>
              <a:buChar char="Ø"/>
            </a:pPr>
            <a:r>
              <a:rPr lang="he-IL" sz="1800" b="1" dirty="0" smtClean="0">
                <a:solidFill>
                  <a:schemeClr val="tx2"/>
                </a:solidFill>
              </a:rPr>
              <a:t>מדיניות חנייה (תעריפים, היצע)</a:t>
            </a:r>
          </a:p>
          <a:p>
            <a:pPr lvl="1">
              <a:lnSpc>
                <a:spcPct val="80000"/>
              </a:lnSpc>
              <a:buFont typeface="Wingdings" pitchFamily="2" charset="2"/>
              <a:buChar char="Ø"/>
            </a:pPr>
            <a:r>
              <a:rPr lang="he-IL" sz="1800" b="1" dirty="0" smtClean="0">
                <a:solidFill>
                  <a:schemeClr val="tx2"/>
                </a:solidFill>
              </a:rPr>
              <a:t>אגרת גודש</a:t>
            </a:r>
          </a:p>
          <a:p>
            <a:pPr lvl="1">
              <a:lnSpc>
                <a:spcPct val="80000"/>
              </a:lnSpc>
              <a:buFont typeface="Wingdings" pitchFamily="2" charset="2"/>
              <a:buChar char="Ø"/>
            </a:pPr>
            <a:r>
              <a:rPr lang="he-IL" sz="1800" b="1" dirty="0" smtClean="0">
                <a:solidFill>
                  <a:schemeClr val="tx2"/>
                </a:solidFill>
              </a:rPr>
              <a:t>הגבלת כניסת כלי רכב פרטיים </a:t>
            </a:r>
            <a:r>
              <a:rPr lang="he-IL" sz="1800" b="1" dirty="0" err="1" smtClean="0">
                <a:solidFill>
                  <a:schemeClr val="tx2"/>
                </a:solidFill>
              </a:rPr>
              <a:t>למע"ר</a:t>
            </a:r>
            <a:r>
              <a:rPr lang="he-IL" sz="1800" b="1" dirty="0" smtClean="0">
                <a:solidFill>
                  <a:schemeClr val="tx2"/>
                </a:solidFill>
              </a:rPr>
              <a:t> בשעות העומס</a:t>
            </a:r>
            <a:endParaRPr lang="en-US" sz="1800" b="1" dirty="0">
              <a:solidFill>
                <a:schemeClr val="tx2"/>
              </a:solidFill>
            </a:endParaRPr>
          </a:p>
          <a:p>
            <a:pPr lvl="2" algn="l" rtl="0">
              <a:lnSpc>
                <a:spcPct val="80000"/>
              </a:lnSpc>
              <a:buFont typeface="Wingdings" pitchFamily="2" charset="2"/>
              <a:buChar char="Ø"/>
            </a:pPr>
            <a:endParaRPr lang="en-US" sz="1600" b="1" dirty="0">
              <a:solidFill>
                <a:schemeClr val="tx2"/>
              </a:solidFill>
            </a:endParaRPr>
          </a:p>
          <a:p>
            <a:pPr algn="l" rtl="0">
              <a:lnSpc>
                <a:spcPct val="80000"/>
              </a:lnSpc>
              <a:buNone/>
            </a:pPr>
            <a:endParaRPr lang="en-US" sz="1800" b="1" dirty="0"/>
          </a:p>
          <a:p>
            <a:pPr lvl="2" algn="l" rtl="0">
              <a:lnSpc>
                <a:spcPct val="80000"/>
              </a:lnSpc>
              <a:buFont typeface="Wingdings" pitchFamily="2" charset="2"/>
              <a:buNone/>
            </a:pPr>
            <a:endParaRPr lang="en-US" sz="18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של מספר שקופית 5"/>
          <p:cNvSpPr>
            <a:spLocks noGrp="1"/>
          </p:cNvSpPr>
          <p:nvPr>
            <p:ph type="sldNum" sz="quarter" idx="12"/>
          </p:nvPr>
        </p:nvSpPr>
        <p:spPr/>
        <p:txBody>
          <a:bodyPr/>
          <a:lstStyle/>
          <a:p>
            <a:fld id="{53F49D18-2658-4445-A3BC-F952FE4B196A}" type="slidenum">
              <a:rPr lang="he-IL"/>
              <a:pPr/>
              <a:t>5</a:t>
            </a:fld>
            <a:endParaRPr lang="en-US"/>
          </a:p>
        </p:txBody>
      </p:sp>
      <p:sp>
        <p:nvSpPr>
          <p:cNvPr id="37890" name="Rectangle 2"/>
          <p:cNvSpPr>
            <a:spLocks noGrp="1" noChangeArrowheads="1"/>
          </p:cNvSpPr>
          <p:nvPr>
            <p:ph type="title"/>
          </p:nvPr>
        </p:nvSpPr>
        <p:spPr/>
        <p:txBody>
          <a:bodyPr/>
          <a:lstStyle/>
          <a:p>
            <a:pPr algn="r"/>
            <a:r>
              <a:rPr lang="he-IL" sz="4000" b="1" dirty="0" smtClean="0"/>
              <a:t>מדיניות חנייה</a:t>
            </a:r>
            <a:endParaRPr lang="en-US" sz="4000" b="1" dirty="0"/>
          </a:p>
        </p:txBody>
      </p:sp>
      <p:sp>
        <p:nvSpPr>
          <p:cNvPr id="37891" name="Rectangle 3"/>
          <p:cNvSpPr>
            <a:spLocks noGrp="1" noChangeArrowheads="1"/>
          </p:cNvSpPr>
          <p:nvPr>
            <p:ph type="body" idx="1"/>
          </p:nvPr>
        </p:nvSpPr>
        <p:spPr/>
        <p:txBody>
          <a:bodyPr/>
          <a:lstStyle/>
          <a:p>
            <a:pPr algn="l" rtl="0">
              <a:buFont typeface="Wingdings" pitchFamily="2" charset="2"/>
              <a:buChar char="Ø"/>
            </a:pPr>
            <a:endParaRPr lang="en-US" b="1" dirty="0"/>
          </a:p>
          <a:p>
            <a:pPr>
              <a:buFont typeface="Wingdings" pitchFamily="2" charset="2"/>
              <a:buChar char="Ø"/>
            </a:pPr>
            <a:r>
              <a:rPr lang="he-IL" b="1" dirty="0" smtClean="0"/>
              <a:t>העלאת תעריפי החנייה</a:t>
            </a:r>
            <a:endParaRPr lang="en-US" b="1" dirty="0"/>
          </a:p>
          <a:p>
            <a:pPr algn="l" rtl="0">
              <a:buFont typeface="Wingdings" pitchFamily="2" charset="2"/>
              <a:buChar char="Ø"/>
            </a:pPr>
            <a:endParaRPr lang="en-US" b="1" dirty="0"/>
          </a:p>
          <a:p>
            <a:pPr algn="l" rtl="0">
              <a:buFont typeface="Wingdings" pitchFamily="2" charset="2"/>
              <a:buChar char="Ø"/>
            </a:pPr>
            <a:endParaRPr lang="en-US" b="1" dirty="0"/>
          </a:p>
          <a:p>
            <a:pPr>
              <a:buFont typeface="Wingdings" pitchFamily="2" charset="2"/>
              <a:buChar char="Ø"/>
            </a:pPr>
            <a:r>
              <a:rPr lang="he-IL" b="1" dirty="0" smtClean="0"/>
              <a:t>צמצום היצע החנייה</a:t>
            </a:r>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של כותרת תחתונה 4"/>
          <p:cNvSpPr>
            <a:spLocks noGrp="1"/>
          </p:cNvSpPr>
          <p:nvPr>
            <p:ph type="ftr" sz="quarter" idx="11"/>
          </p:nvPr>
        </p:nvSpPr>
        <p:spPr/>
        <p:txBody>
          <a:bodyPr/>
          <a:lstStyle/>
          <a:p>
            <a:r>
              <a:rPr lang="en-US" dirty="0" err="1" smtClean="0"/>
              <a:t>Shoup</a:t>
            </a:r>
            <a:r>
              <a:rPr lang="en-US" dirty="0" smtClean="0"/>
              <a:t> (1999)*</a:t>
            </a:r>
            <a:endParaRPr lang="en-US" dirty="0"/>
          </a:p>
        </p:txBody>
      </p:sp>
      <p:sp>
        <p:nvSpPr>
          <p:cNvPr id="6146" name="Rectangle 2"/>
          <p:cNvSpPr>
            <a:spLocks noGrp="1" noChangeArrowheads="1"/>
          </p:cNvSpPr>
          <p:nvPr>
            <p:ph type="title"/>
          </p:nvPr>
        </p:nvSpPr>
        <p:spPr/>
        <p:txBody>
          <a:bodyPr/>
          <a:lstStyle/>
          <a:p>
            <a:pPr algn="r"/>
            <a:r>
              <a:rPr lang="he-IL" sz="4000" b="1" dirty="0" smtClean="0"/>
              <a:t>תכנון חניה – מעגל הקסמים הבעייתי </a:t>
            </a:r>
            <a:endParaRPr lang="en-US" sz="4000" b="1" dirty="0"/>
          </a:p>
        </p:txBody>
      </p:sp>
      <p:graphicFrame>
        <p:nvGraphicFramePr>
          <p:cNvPr id="6149" name="Diagram 5"/>
          <p:cNvGraphicFramePr>
            <a:graphicFrameLocks/>
          </p:cNvGraphicFramePr>
          <p:nvPr>
            <p:ph idx="1"/>
          </p:nvPr>
        </p:nvGraphicFramePr>
        <p:xfrm>
          <a:off x="611560" y="1412776"/>
          <a:ext cx="8280920" cy="4725144"/>
        </p:xfrm>
        <a:graphic>
          <a:graphicData uri="http://schemas.openxmlformats.org/drawingml/2006/compatibility">
            <com:legacyDrawing xmlns:com="http://schemas.openxmlformats.org/drawingml/2006/compatibility" spid="_x0000_s6149"/>
          </a:graphicData>
        </a:graphic>
      </p:graphicFrame>
      <p:sp>
        <p:nvSpPr>
          <p:cNvPr id="6" name="TextBox 5"/>
          <p:cNvSpPr txBox="1"/>
          <p:nvPr/>
        </p:nvSpPr>
        <p:spPr>
          <a:xfrm>
            <a:off x="6228184" y="1628800"/>
            <a:ext cx="1296144" cy="830997"/>
          </a:xfrm>
          <a:prstGeom prst="rect">
            <a:avLst/>
          </a:prstGeom>
          <a:noFill/>
        </p:spPr>
        <p:txBody>
          <a:bodyPr wrap="square" rtlCol="1">
            <a:spAutoFit/>
          </a:bodyPr>
          <a:lstStyle/>
          <a:p>
            <a:r>
              <a:rPr lang="he-IL" sz="1200" b="1" dirty="0" smtClean="0"/>
              <a:t>שלב 1: מודל יצירת חנייה (בחינת הצורך והביקוש לחנייה) </a:t>
            </a:r>
            <a:endParaRPr lang="he-IL" sz="1200" b="1" dirty="0"/>
          </a:p>
        </p:txBody>
      </p:sp>
      <p:sp>
        <p:nvSpPr>
          <p:cNvPr id="8" name="TextBox 7"/>
          <p:cNvSpPr txBox="1"/>
          <p:nvPr/>
        </p:nvSpPr>
        <p:spPr>
          <a:xfrm>
            <a:off x="7164288" y="3212976"/>
            <a:ext cx="1008112" cy="830997"/>
          </a:xfrm>
          <a:prstGeom prst="rect">
            <a:avLst/>
          </a:prstGeom>
          <a:noFill/>
        </p:spPr>
        <p:txBody>
          <a:bodyPr wrap="square" rtlCol="1">
            <a:spAutoFit/>
          </a:bodyPr>
          <a:lstStyle/>
          <a:p>
            <a:r>
              <a:rPr lang="he-IL" sz="1200" b="1" dirty="0" smtClean="0"/>
              <a:t>שלב 2: דרישות מינימום לחנייה</a:t>
            </a:r>
            <a:endParaRPr lang="he-IL" sz="1200" b="1" dirty="0"/>
          </a:p>
        </p:txBody>
      </p:sp>
      <p:sp>
        <p:nvSpPr>
          <p:cNvPr id="9" name="TextBox 8"/>
          <p:cNvSpPr txBox="1"/>
          <p:nvPr/>
        </p:nvSpPr>
        <p:spPr>
          <a:xfrm>
            <a:off x="6300192" y="5013176"/>
            <a:ext cx="1008112" cy="830997"/>
          </a:xfrm>
          <a:prstGeom prst="rect">
            <a:avLst/>
          </a:prstGeom>
          <a:noFill/>
        </p:spPr>
        <p:txBody>
          <a:bodyPr wrap="square" rtlCol="1">
            <a:spAutoFit/>
          </a:bodyPr>
          <a:lstStyle/>
          <a:p>
            <a:r>
              <a:rPr lang="he-IL" sz="1200" b="1" dirty="0" smtClean="0"/>
              <a:t>שלב 3: תכנון חנייה חינם בהתאם למודל</a:t>
            </a:r>
            <a:endParaRPr lang="he-IL" sz="1200" b="1" dirty="0"/>
          </a:p>
        </p:txBody>
      </p:sp>
      <p:sp>
        <p:nvSpPr>
          <p:cNvPr id="11" name="TextBox 10"/>
          <p:cNvSpPr txBox="1"/>
          <p:nvPr/>
        </p:nvSpPr>
        <p:spPr>
          <a:xfrm>
            <a:off x="2123728" y="5157192"/>
            <a:ext cx="1008112" cy="461665"/>
          </a:xfrm>
          <a:prstGeom prst="rect">
            <a:avLst/>
          </a:prstGeom>
          <a:noFill/>
        </p:spPr>
        <p:txBody>
          <a:bodyPr wrap="square" rtlCol="1">
            <a:spAutoFit/>
          </a:bodyPr>
          <a:lstStyle/>
          <a:p>
            <a:r>
              <a:rPr lang="he-IL" sz="1200" b="1" dirty="0" smtClean="0"/>
              <a:t>שלב 4: מודל יצירת נסיעות</a:t>
            </a:r>
            <a:endParaRPr lang="he-IL" sz="1200" b="1" dirty="0"/>
          </a:p>
        </p:txBody>
      </p:sp>
      <p:sp>
        <p:nvSpPr>
          <p:cNvPr id="12" name="TextBox 11"/>
          <p:cNvSpPr txBox="1"/>
          <p:nvPr/>
        </p:nvSpPr>
        <p:spPr>
          <a:xfrm>
            <a:off x="1187624" y="3501008"/>
            <a:ext cx="1008112" cy="646331"/>
          </a:xfrm>
          <a:prstGeom prst="rect">
            <a:avLst/>
          </a:prstGeom>
          <a:noFill/>
        </p:spPr>
        <p:txBody>
          <a:bodyPr wrap="square" rtlCol="1">
            <a:spAutoFit/>
          </a:bodyPr>
          <a:lstStyle/>
          <a:p>
            <a:r>
              <a:rPr lang="he-IL" sz="1200" b="1" dirty="0" smtClean="0"/>
              <a:t>שלב 5: תכנון רשת התחבורה</a:t>
            </a:r>
            <a:endParaRPr lang="he-IL" sz="1200" b="1" dirty="0"/>
          </a:p>
        </p:txBody>
      </p:sp>
      <p:sp>
        <p:nvSpPr>
          <p:cNvPr id="14" name="TextBox 13"/>
          <p:cNvSpPr txBox="1"/>
          <p:nvPr/>
        </p:nvSpPr>
        <p:spPr>
          <a:xfrm>
            <a:off x="2411760" y="1700808"/>
            <a:ext cx="720080" cy="646331"/>
          </a:xfrm>
          <a:prstGeom prst="rect">
            <a:avLst/>
          </a:prstGeom>
          <a:noFill/>
        </p:spPr>
        <p:txBody>
          <a:bodyPr wrap="square" rtlCol="1">
            <a:spAutoFit/>
          </a:bodyPr>
          <a:lstStyle/>
          <a:p>
            <a:r>
              <a:rPr lang="he-IL" sz="1200" b="1" dirty="0" smtClean="0"/>
              <a:t>שלב 6: זחילה עירונית</a:t>
            </a:r>
            <a:endParaRPr lang="he-IL" sz="12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מציין מיקום של מספר שקופית 5"/>
          <p:cNvSpPr>
            <a:spLocks noGrp="1"/>
          </p:cNvSpPr>
          <p:nvPr>
            <p:ph type="sldNum" sz="quarter" idx="12"/>
          </p:nvPr>
        </p:nvSpPr>
        <p:spPr/>
        <p:txBody>
          <a:bodyPr/>
          <a:lstStyle/>
          <a:p>
            <a:fld id="{02291A04-E42E-4244-816C-443B638A8F35}" type="slidenum">
              <a:rPr lang="he-IL"/>
              <a:pPr/>
              <a:t>7</a:t>
            </a:fld>
            <a:endParaRPr lang="en-US"/>
          </a:p>
        </p:txBody>
      </p:sp>
      <p:sp>
        <p:nvSpPr>
          <p:cNvPr id="15362" name="Rectangle 2"/>
          <p:cNvSpPr>
            <a:spLocks noGrp="1" noChangeArrowheads="1"/>
          </p:cNvSpPr>
          <p:nvPr>
            <p:ph type="title"/>
          </p:nvPr>
        </p:nvSpPr>
        <p:spPr/>
        <p:txBody>
          <a:bodyPr/>
          <a:lstStyle/>
          <a:p>
            <a:pPr algn="ctr"/>
            <a:r>
              <a:rPr lang="he-IL" sz="3600" b="1" dirty="0" smtClean="0"/>
              <a:t>הקשר בין משתני המחקר</a:t>
            </a:r>
            <a:endParaRPr lang="en-US" sz="3600" b="1" dirty="0"/>
          </a:p>
        </p:txBody>
      </p:sp>
      <p:grpSp>
        <p:nvGrpSpPr>
          <p:cNvPr id="15377" name="Group 17"/>
          <p:cNvGrpSpPr>
            <a:grpSpLocks noChangeAspect="1"/>
          </p:cNvGrpSpPr>
          <p:nvPr/>
        </p:nvGrpSpPr>
        <p:grpSpPr bwMode="auto">
          <a:xfrm>
            <a:off x="2987824" y="1628800"/>
            <a:ext cx="3600223" cy="4695825"/>
            <a:chOff x="4233" y="3018"/>
            <a:chExt cx="4932" cy="6574"/>
          </a:xfrm>
        </p:grpSpPr>
        <p:sp>
          <p:nvSpPr>
            <p:cNvPr id="15378" name="AutoShape 18"/>
            <p:cNvSpPr>
              <a:spLocks noChangeAspect="1" noChangeArrowheads="1"/>
            </p:cNvSpPr>
            <p:nvPr/>
          </p:nvSpPr>
          <p:spPr bwMode="auto">
            <a:xfrm>
              <a:off x="4233" y="3018"/>
              <a:ext cx="3771" cy="6574"/>
            </a:xfrm>
            <a:prstGeom prst="rect">
              <a:avLst/>
            </a:prstGeom>
            <a:noFill/>
            <a:ln w="9525">
              <a:noFill/>
              <a:miter lim="800000"/>
              <a:headEnd/>
              <a:tailEnd/>
            </a:ln>
          </p:spPr>
          <p:txBody>
            <a:bodyPr/>
            <a:lstStyle/>
            <a:p>
              <a:endParaRPr lang="he-IL"/>
            </a:p>
          </p:txBody>
        </p:sp>
        <p:sp>
          <p:nvSpPr>
            <p:cNvPr id="15379" name="Text Box 19"/>
            <p:cNvSpPr txBox="1">
              <a:spLocks noChangeArrowheads="1"/>
            </p:cNvSpPr>
            <p:nvPr/>
          </p:nvSpPr>
          <p:spPr bwMode="auto">
            <a:xfrm>
              <a:off x="4240" y="3025"/>
              <a:ext cx="3600" cy="2073"/>
            </a:xfrm>
            <a:prstGeom prst="rect">
              <a:avLst/>
            </a:prstGeom>
            <a:noFill/>
            <a:ln w="9525">
              <a:solidFill>
                <a:srgbClr val="000000"/>
              </a:solidFill>
              <a:miter lim="800000"/>
              <a:headEnd/>
              <a:tailEnd/>
            </a:ln>
            <a:effectLst/>
          </p:spPr>
          <p:txBody>
            <a:bodyPr/>
            <a:lstStyle/>
            <a:p>
              <a:pPr algn="ctr"/>
              <a:r>
                <a:rPr lang="he-IL" b="1" dirty="0" smtClean="0"/>
                <a:t>תכנון עיר ומערכת התחבורה</a:t>
              </a:r>
              <a:endParaRPr lang="en-US" dirty="0"/>
            </a:p>
          </p:txBody>
        </p:sp>
        <p:sp>
          <p:nvSpPr>
            <p:cNvPr id="15380" name="Text Box 20"/>
            <p:cNvSpPr txBox="1">
              <a:spLocks noChangeArrowheads="1"/>
            </p:cNvSpPr>
            <p:nvPr/>
          </p:nvSpPr>
          <p:spPr bwMode="auto">
            <a:xfrm>
              <a:off x="4240" y="5425"/>
              <a:ext cx="1577" cy="517"/>
            </a:xfrm>
            <a:prstGeom prst="rect">
              <a:avLst/>
            </a:prstGeom>
            <a:noFill/>
            <a:ln w="9525">
              <a:solidFill>
                <a:srgbClr val="000000"/>
              </a:solidFill>
              <a:miter lim="800000"/>
              <a:headEnd/>
              <a:tailEnd/>
            </a:ln>
            <a:effectLst/>
          </p:spPr>
          <p:txBody>
            <a:bodyPr>
              <a:spAutoFit/>
            </a:bodyPr>
            <a:lstStyle/>
            <a:p>
              <a:pPr algn="ctr"/>
              <a:r>
                <a:rPr lang="he-IL" b="1" dirty="0" smtClean="0"/>
                <a:t>נסועה</a:t>
              </a:r>
              <a:endParaRPr lang="en-US" b="1" dirty="0"/>
            </a:p>
          </p:txBody>
        </p:sp>
        <p:sp>
          <p:nvSpPr>
            <p:cNvPr id="15381" name="Text Box 21"/>
            <p:cNvSpPr txBox="1">
              <a:spLocks noChangeArrowheads="1"/>
            </p:cNvSpPr>
            <p:nvPr/>
          </p:nvSpPr>
          <p:spPr bwMode="auto">
            <a:xfrm>
              <a:off x="6008" y="5425"/>
              <a:ext cx="3157" cy="480"/>
            </a:xfrm>
            <a:prstGeom prst="rect">
              <a:avLst/>
            </a:prstGeom>
            <a:noFill/>
            <a:ln w="9525">
              <a:solidFill>
                <a:srgbClr val="000000"/>
              </a:solidFill>
              <a:miter lim="800000"/>
              <a:headEnd/>
              <a:tailEnd/>
            </a:ln>
            <a:effectLst/>
          </p:spPr>
          <p:txBody>
            <a:bodyPr/>
            <a:lstStyle/>
            <a:p>
              <a:pPr algn="ctr"/>
              <a:r>
                <a:rPr lang="he-IL" sz="1600" b="1" dirty="0" smtClean="0"/>
                <a:t>שעות הנסיעה על הכביש</a:t>
              </a:r>
              <a:endParaRPr lang="en-US" sz="1600" b="1" dirty="0"/>
            </a:p>
          </p:txBody>
        </p:sp>
        <p:sp>
          <p:nvSpPr>
            <p:cNvPr id="15382" name="Text Box 22"/>
            <p:cNvSpPr txBox="1">
              <a:spLocks noChangeArrowheads="1"/>
            </p:cNvSpPr>
            <p:nvPr/>
          </p:nvSpPr>
          <p:spPr bwMode="auto">
            <a:xfrm>
              <a:off x="4866" y="6865"/>
              <a:ext cx="2349" cy="1206"/>
            </a:xfrm>
            <a:prstGeom prst="rect">
              <a:avLst/>
            </a:prstGeom>
            <a:noFill/>
            <a:ln w="9525">
              <a:solidFill>
                <a:srgbClr val="000000"/>
              </a:solidFill>
              <a:miter lim="800000"/>
              <a:headEnd/>
              <a:tailEnd/>
            </a:ln>
            <a:effectLst/>
          </p:spPr>
          <p:txBody>
            <a:bodyPr>
              <a:spAutoFit/>
            </a:bodyPr>
            <a:lstStyle/>
            <a:p>
              <a:pPr algn="ctr" rtl="0"/>
              <a:r>
                <a:rPr lang="he-IL" sz="1600" b="1" dirty="0" smtClean="0"/>
                <a:t>פליטת מזהמי אוויר מכלי רכב פרטיים</a:t>
              </a:r>
              <a:r>
                <a:rPr lang="he-IL" b="1" dirty="0" smtClean="0"/>
                <a:t> </a:t>
              </a:r>
              <a:endParaRPr lang="en-US" b="1" dirty="0"/>
            </a:p>
          </p:txBody>
        </p:sp>
        <p:sp>
          <p:nvSpPr>
            <p:cNvPr id="15383" name="Line 23"/>
            <p:cNvSpPr>
              <a:spLocks noChangeShapeType="1"/>
            </p:cNvSpPr>
            <p:nvPr/>
          </p:nvSpPr>
          <p:spPr bwMode="auto">
            <a:xfrm flipH="1">
              <a:off x="6275" y="5941"/>
              <a:ext cx="1114" cy="924"/>
            </a:xfrm>
            <a:prstGeom prst="line">
              <a:avLst/>
            </a:prstGeom>
            <a:noFill/>
            <a:ln w="9525">
              <a:solidFill>
                <a:srgbClr val="000000"/>
              </a:solidFill>
              <a:round/>
              <a:headEnd/>
              <a:tailEnd type="triangle" w="med" len="med"/>
            </a:ln>
          </p:spPr>
          <p:txBody>
            <a:bodyPr/>
            <a:lstStyle/>
            <a:p>
              <a:endParaRPr lang="he-IL"/>
            </a:p>
          </p:txBody>
        </p:sp>
        <p:sp>
          <p:nvSpPr>
            <p:cNvPr id="15385" name="Text Box 25"/>
            <p:cNvSpPr txBox="1">
              <a:spLocks noChangeArrowheads="1"/>
            </p:cNvSpPr>
            <p:nvPr/>
          </p:nvSpPr>
          <p:spPr bwMode="auto">
            <a:xfrm>
              <a:off x="4866" y="8305"/>
              <a:ext cx="2348" cy="1280"/>
            </a:xfrm>
            <a:prstGeom prst="rect">
              <a:avLst/>
            </a:prstGeom>
            <a:solidFill>
              <a:srgbClr val="FFFFFF"/>
            </a:solidFill>
            <a:ln w="9525">
              <a:solidFill>
                <a:srgbClr val="000000"/>
              </a:solidFill>
              <a:miter lim="800000"/>
              <a:headEnd/>
              <a:tailEnd/>
            </a:ln>
          </p:spPr>
          <p:txBody>
            <a:bodyPr/>
            <a:lstStyle/>
            <a:p>
              <a:r>
                <a:rPr lang="he-IL" sz="1600" b="1" dirty="0" smtClean="0"/>
                <a:t>ריכוזי מזהמי אוויר במרחב העירוני </a:t>
              </a:r>
              <a:endParaRPr lang="en-US" sz="1600" b="1" dirty="0"/>
            </a:p>
          </p:txBody>
        </p:sp>
        <p:sp>
          <p:nvSpPr>
            <p:cNvPr id="15386" name="Line 26"/>
            <p:cNvSpPr>
              <a:spLocks noChangeShapeType="1"/>
            </p:cNvSpPr>
            <p:nvPr/>
          </p:nvSpPr>
          <p:spPr bwMode="auto">
            <a:xfrm>
              <a:off x="6107" y="8058"/>
              <a:ext cx="12" cy="247"/>
            </a:xfrm>
            <a:prstGeom prst="line">
              <a:avLst/>
            </a:prstGeom>
            <a:noFill/>
            <a:ln w="9525">
              <a:solidFill>
                <a:srgbClr val="000000"/>
              </a:solidFill>
              <a:round/>
              <a:headEnd/>
              <a:tailEnd type="triangle" w="med" len="med"/>
            </a:ln>
          </p:spPr>
          <p:txBody>
            <a:bodyPr/>
            <a:lstStyle/>
            <a:p>
              <a:endParaRPr lang="he-IL"/>
            </a:p>
          </p:txBody>
        </p:sp>
        <p:sp>
          <p:nvSpPr>
            <p:cNvPr id="15387" name="Line 27"/>
            <p:cNvSpPr>
              <a:spLocks noChangeShapeType="1"/>
            </p:cNvSpPr>
            <p:nvPr/>
          </p:nvSpPr>
          <p:spPr bwMode="auto">
            <a:xfrm>
              <a:off x="5022" y="5941"/>
              <a:ext cx="627" cy="924"/>
            </a:xfrm>
            <a:prstGeom prst="line">
              <a:avLst/>
            </a:prstGeom>
            <a:noFill/>
            <a:ln w="9525">
              <a:solidFill>
                <a:srgbClr val="000000"/>
              </a:solidFill>
              <a:round/>
              <a:headEnd/>
              <a:tailEnd type="triangle" w="med" len="med"/>
            </a:ln>
          </p:spPr>
          <p:txBody>
            <a:bodyPr/>
            <a:lstStyle/>
            <a:p>
              <a:endParaRPr lang="he-IL"/>
            </a:p>
          </p:txBody>
        </p:sp>
        <p:sp>
          <p:nvSpPr>
            <p:cNvPr id="15388" name="Line 28"/>
            <p:cNvSpPr>
              <a:spLocks noChangeShapeType="1"/>
            </p:cNvSpPr>
            <p:nvPr/>
          </p:nvSpPr>
          <p:spPr bwMode="auto">
            <a:xfrm flipH="1">
              <a:off x="5023" y="5098"/>
              <a:ext cx="462" cy="327"/>
            </a:xfrm>
            <a:prstGeom prst="line">
              <a:avLst/>
            </a:prstGeom>
            <a:noFill/>
            <a:ln w="9525">
              <a:solidFill>
                <a:srgbClr val="000000"/>
              </a:solidFill>
              <a:round/>
              <a:headEnd/>
              <a:tailEnd type="triangle" w="med" len="med"/>
            </a:ln>
          </p:spPr>
          <p:txBody>
            <a:bodyPr/>
            <a:lstStyle/>
            <a:p>
              <a:endParaRPr lang="he-IL"/>
            </a:p>
          </p:txBody>
        </p:sp>
        <p:sp>
          <p:nvSpPr>
            <p:cNvPr id="15389" name="Line 29"/>
            <p:cNvSpPr>
              <a:spLocks noChangeShapeType="1"/>
            </p:cNvSpPr>
            <p:nvPr/>
          </p:nvSpPr>
          <p:spPr bwMode="auto">
            <a:xfrm>
              <a:off x="6738" y="5098"/>
              <a:ext cx="320" cy="327"/>
            </a:xfrm>
            <a:prstGeom prst="line">
              <a:avLst/>
            </a:prstGeom>
            <a:noFill/>
            <a:ln w="9525">
              <a:solidFill>
                <a:srgbClr val="000000"/>
              </a:solidFill>
              <a:round/>
              <a:headEnd/>
              <a:tailEnd type="triangle" w="med" len="med"/>
            </a:ln>
          </p:spPr>
          <p:txBody>
            <a:bodyPr/>
            <a:lstStyle/>
            <a:p>
              <a:endParaRPr lang="he-IL"/>
            </a:p>
          </p:txBody>
        </p:sp>
      </p:grpSp>
      <p:sp>
        <p:nvSpPr>
          <p:cNvPr id="18" name="TextBox 17"/>
          <p:cNvSpPr txBox="1"/>
          <p:nvPr/>
        </p:nvSpPr>
        <p:spPr>
          <a:xfrm>
            <a:off x="7452320" y="2996952"/>
            <a:ext cx="1440160" cy="1323439"/>
          </a:xfrm>
          <a:prstGeom prst="rect">
            <a:avLst/>
          </a:prstGeom>
          <a:noFill/>
          <a:ln>
            <a:solidFill>
              <a:schemeClr val="tx1"/>
            </a:solidFill>
          </a:ln>
        </p:spPr>
        <p:txBody>
          <a:bodyPr wrap="square" rtlCol="1">
            <a:spAutoFit/>
          </a:bodyPr>
          <a:lstStyle/>
          <a:p>
            <a:r>
              <a:rPr lang="he-IL" sz="1600" b="1" dirty="0" smtClean="0"/>
              <a:t>אמצעי מדיניות להפחתת הנסועה ושעות הנסיעה על הכביש</a:t>
            </a:r>
            <a:endParaRPr lang="he-IL" sz="1600" b="1" dirty="0"/>
          </a:p>
        </p:txBody>
      </p:sp>
      <p:cxnSp>
        <p:nvCxnSpPr>
          <p:cNvPr id="20" name="מחבר חץ ישר 19"/>
          <p:cNvCxnSpPr>
            <a:stCxn id="15385" idx="3"/>
          </p:cNvCxnSpPr>
          <p:nvPr/>
        </p:nvCxnSpPr>
        <p:spPr>
          <a:xfrm>
            <a:off x="5163871" y="5862472"/>
            <a:ext cx="3152545" cy="1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מחבר חץ ישר 21"/>
          <p:cNvCxnSpPr/>
          <p:nvPr/>
        </p:nvCxnSpPr>
        <p:spPr>
          <a:xfrm flipV="1">
            <a:off x="8316416" y="4293096"/>
            <a:ext cx="0" cy="158417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מחבר חץ ישר 23"/>
          <p:cNvCxnSpPr/>
          <p:nvPr/>
        </p:nvCxnSpPr>
        <p:spPr>
          <a:xfrm flipV="1">
            <a:off x="8316416" y="2060848"/>
            <a:ext cx="0" cy="86409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מחבר חץ ישר 29"/>
          <p:cNvCxnSpPr/>
          <p:nvPr/>
        </p:nvCxnSpPr>
        <p:spPr>
          <a:xfrm flipH="1">
            <a:off x="5580112" y="2060848"/>
            <a:ext cx="273630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של מספר שקופית 5"/>
          <p:cNvSpPr>
            <a:spLocks noGrp="1"/>
          </p:cNvSpPr>
          <p:nvPr>
            <p:ph type="sldNum" sz="quarter" idx="12"/>
          </p:nvPr>
        </p:nvSpPr>
        <p:spPr/>
        <p:txBody>
          <a:bodyPr/>
          <a:lstStyle/>
          <a:p>
            <a:fld id="{E8B8568F-F6A4-4785-AD65-FED74D65A3FB}" type="slidenum">
              <a:rPr lang="he-IL"/>
              <a:pPr/>
              <a:t>8</a:t>
            </a:fld>
            <a:endParaRPr lang="en-US"/>
          </a:p>
        </p:txBody>
      </p:sp>
      <p:sp>
        <p:nvSpPr>
          <p:cNvPr id="14338" name="Rectangle 2"/>
          <p:cNvSpPr>
            <a:spLocks noGrp="1" noChangeArrowheads="1"/>
          </p:cNvSpPr>
          <p:nvPr>
            <p:ph type="title"/>
          </p:nvPr>
        </p:nvSpPr>
        <p:spPr>
          <a:xfrm>
            <a:off x="457200" y="476672"/>
            <a:ext cx="8075240" cy="940966"/>
          </a:xfrm>
        </p:spPr>
        <p:txBody>
          <a:bodyPr/>
          <a:lstStyle/>
          <a:p>
            <a:r>
              <a:rPr lang="he-IL" sz="3600" b="1" dirty="0" smtClean="0"/>
              <a:t>10 אזורי על של מטרופולין תל אביב</a:t>
            </a:r>
            <a:endParaRPr lang="en-US" sz="4000" dirty="0"/>
          </a:p>
        </p:txBody>
      </p:sp>
      <p:pic>
        <p:nvPicPr>
          <p:cNvPr id="14340" name="Picture 4"/>
          <p:cNvPicPr>
            <a:picLocks noGrp="1" noChangeAspect="1" noChangeArrowheads="1"/>
          </p:cNvPicPr>
          <p:nvPr>
            <p:ph type="body" idx="1"/>
          </p:nvPr>
        </p:nvPicPr>
        <p:blipFill>
          <a:blip r:embed="rId3" cstate="print"/>
          <a:srcRect/>
          <a:stretch>
            <a:fillRect/>
          </a:stretch>
        </p:blipFill>
        <p:spPr>
          <a:xfrm>
            <a:off x="468313" y="1579563"/>
            <a:ext cx="7991475" cy="5278437"/>
          </a:xfrm>
          <a:noFill/>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של מספר שקופית 5"/>
          <p:cNvSpPr>
            <a:spLocks noGrp="1"/>
          </p:cNvSpPr>
          <p:nvPr>
            <p:ph type="sldNum" sz="quarter" idx="12"/>
          </p:nvPr>
        </p:nvSpPr>
        <p:spPr/>
        <p:txBody>
          <a:bodyPr/>
          <a:lstStyle/>
          <a:p>
            <a:fld id="{ED1CBE93-E741-4B9D-8FBE-BCB75CD9D1F7}" type="slidenum">
              <a:rPr lang="he-IL"/>
              <a:pPr/>
              <a:t>9</a:t>
            </a:fld>
            <a:endParaRPr lang="en-US"/>
          </a:p>
        </p:txBody>
      </p:sp>
      <p:sp>
        <p:nvSpPr>
          <p:cNvPr id="38914" name="Rectangle 2"/>
          <p:cNvSpPr>
            <a:spLocks noGrp="1" noChangeArrowheads="1"/>
          </p:cNvSpPr>
          <p:nvPr>
            <p:ph type="title"/>
          </p:nvPr>
        </p:nvSpPr>
        <p:spPr/>
        <p:txBody>
          <a:bodyPr/>
          <a:lstStyle/>
          <a:p>
            <a:pPr algn="ctr"/>
            <a:r>
              <a:rPr lang="he-IL" sz="4000" b="1" dirty="0" smtClean="0"/>
              <a:t>תרחישי מדיניות החנייה</a:t>
            </a:r>
            <a:endParaRPr lang="en-US" sz="4000" b="1" dirty="0"/>
          </a:p>
        </p:txBody>
      </p:sp>
      <p:sp>
        <p:nvSpPr>
          <p:cNvPr id="38915" name="Rectangle 3"/>
          <p:cNvSpPr>
            <a:spLocks noGrp="1" noChangeArrowheads="1"/>
          </p:cNvSpPr>
          <p:nvPr>
            <p:ph type="body" idx="1"/>
          </p:nvPr>
        </p:nvSpPr>
        <p:spPr/>
        <p:txBody>
          <a:bodyPr/>
          <a:lstStyle/>
          <a:p>
            <a:pPr>
              <a:buFont typeface="Wingdings" pitchFamily="2" charset="2"/>
              <a:buChar char="Ø"/>
            </a:pPr>
            <a:r>
              <a:rPr lang="he-IL" sz="2000" b="1" dirty="0" smtClean="0"/>
              <a:t>העלאת תעריפי החניה</a:t>
            </a:r>
          </a:p>
          <a:p>
            <a:pPr>
              <a:buNone/>
            </a:pPr>
            <a:endParaRPr lang="he-IL" sz="2000" b="1" dirty="0" smtClean="0"/>
          </a:p>
          <a:p>
            <a:pPr lvl="1">
              <a:buFont typeface="Wingdings" pitchFamily="2" charset="2"/>
              <a:buChar char="Ø"/>
            </a:pPr>
            <a:r>
              <a:rPr lang="he-IL" sz="1800" b="1" dirty="0" smtClean="0"/>
              <a:t>תרחישים להעלאת תעריפי החנייה ב-10% </a:t>
            </a:r>
            <a:r>
              <a:rPr lang="he-IL" sz="1800" b="1" dirty="0" err="1" smtClean="0"/>
              <a:t>וב</a:t>
            </a:r>
            <a:r>
              <a:rPr lang="he-IL" sz="1800" b="1" dirty="0" smtClean="0"/>
              <a:t>-20% בכל המטרופולין לפי החלוקה לאזורי תנועה מטרופוליניים.</a:t>
            </a:r>
          </a:p>
          <a:p>
            <a:pPr lvl="1">
              <a:buFont typeface="Wingdings" pitchFamily="2" charset="2"/>
              <a:buChar char="Ø"/>
            </a:pPr>
            <a:endParaRPr lang="en-US" sz="1800" b="1" dirty="0"/>
          </a:p>
          <a:p>
            <a:pPr lvl="1" algn="l" rtl="0">
              <a:buNone/>
            </a:pPr>
            <a:endParaRPr lang="en-US" sz="1800" b="1" dirty="0"/>
          </a:p>
          <a:p>
            <a:pPr>
              <a:buFont typeface="Wingdings" pitchFamily="2" charset="2"/>
              <a:buChar char="Ø"/>
            </a:pPr>
            <a:r>
              <a:rPr lang="he-IL" sz="2000" b="1" dirty="0" smtClean="0"/>
              <a:t>צמצום היצע החנייה</a:t>
            </a:r>
          </a:p>
          <a:p>
            <a:pPr>
              <a:buNone/>
            </a:pPr>
            <a:endParaRPr lang="he-IL" sz="2000" b="1" dirty="0" smtClean="0"/>
          </a:p>
          <a:p>
            <a:pPr lvl="1">
              <a:buFont typeface="Wingdings" pitchFamily="2" charset="2"/>
              <a:buChar char="Ø"/>
            </a:pPr>
            <a:r>
              <a:rPr lang="he-IL" sz="1800" b="1" dirty="0" smtClean="0"/>
              <a:t>תרחישים לצמצום היצע החנייה ב-10% </a:t>
            </a:r>
            <a:r>
              <a:rPr lang="he-IL" sz="1800" b="1" dirty="0" err="1" smtClean="0"/>
              <a:t>וב</a:t>
            </a:r>
            <a:r>
              <a:rPr lang="he-IL" sz="1800" b="1" dirty="0" smtClean="0"/>
              <a:t>-20% בכל המטרופולין לפי החלוקה לאזורי תנועה מטרופוליניים</a:t>
            </a:r>
            <a:endParaRPr lang="en-US" sz="1800" b="1" dirty="0"/>
          </a:p>
          <a:p>
            <a:pPr lvl="1" algn="l" rtl="0">
              <a:buNone/>
            </a:pPr>
            <a:endParaRPr lang="he-IL" sz="2000" b="1" dirty="0"/>
          </a:p>
          <a:p>
            <a:pPr lvl="1" algn="l" rtl="0">
              <a:buFont typeface="Wingdings" pitchFamily="2" charset="2"/>
              <a:buNone/>
            </a:pPr>
            <a:endParaRPr lang="en-US" b="1" dirty="0"/>
          </a:p>
        </p:txBody>
      </p:sp>
    </p:spTree>
  </p:cSld>
  <p:clrMapOvr>
    <a:masterClrMapping/>
  </p:clrMapOvr>
</p:sld>
</file>

<file path=ppt/theme/theme1.xml><?xml version="1.0" encoding="utf-8"?>
<a:theme xmlns:a="http://schemas.openxmlformats.org/drawingml/2006/main" name="Level">
  <a:themeElements>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fontScheme name="Level">
      <a:majorFont>
        <a:latin typeface="Garamond"/>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ערכת נושא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ערכת נושא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Echo</Template>
  <TotalTime>5337</TotalTime>
  <Words>1409</Words>
  <Application>Microsoft Office PowerPoint</Application>
  <PresentationFormat>On-screen Show (4:3)</PresentationFormat>
  <Paragraphs>159</Paragraphs>
  <Slides>17</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Garamond</vt:lpstr>
      <vt:lpstr>Times New Roman</vt:lpstr>
      <vt:lpstr>Verdana</vt:lpstr>
      <vt:lpstr>Wingdings</vt:lpstr>
      <vt:lpstr>Level</vt:lpstr>
      <vt:lpstr>תרשים</vt:lpstr>
      <vt:lpstr>אמצעי מדיניות להפחתת זיהום אוויר במרכזי הערים </vt:lpstr>
      <vt:lpstr>הנחת המחקר</vt:lpstr>
      <vt:lpstr>  המוטיבציה למחקר</vt:lpstr>
      <vt:lpstr>כיצד ניתן לעצור את הזחילה העירונית והשלכותיה כדוגמת העלייה ברמת המינוע</vt:lpstr>
      <vt:lpstr>מדיניות חנייה</vt:lpstr>
      <vt:lpstr>תכנון חניה – מעגל הקסמים הבעייתי </vt:lpstr>
      <vt:lpstr>הקשר בין משתני המחקר</vt:lpstr>
      <vt:lpstr>10 אזורי על של מטרופולין תל אביב</vt:lpstr>
      <vt:lpstr>תרחישי מדיניות החנייה</vt:lpstr>
      <vt:lpstr>מטריצת התרחישים המשולבת</vt:lpstr>
      <vt:lpstr>תוצאות ודיון</vt:lpstr>
      <vt:lpstr>Normalized VKT, VHT,  NOX Emissions and NOX Concentrations Values for Each Parking Policy Scenario, for the Metropolitan Area </vt:lpstr>
      <vt:lpstr>Normalized VKT, VHT, NOX Emissions and NOX Concentrations Values for Each Parking Policy Scenario, for the CBD Area</vt:lpstr>
      <vt:lpstr>Normalized VKT, VHT, NOX Emissions and NOX Concentrations Values for Each Parking Policy Scenario for the Outer Ring Area </vt:lpstr>
      <vt:lpstr>NOX Concentrations as Percentage of Ambient Half  Hour  NOX Concentration Standard, for the CBD Area </vt:lpstr>
      <vt:lpstr>מסקנות</vt:lpstr>
      <vt:lpstr>Slide 17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Elasticity Calculation</dc:title>
  <dc:creator>דפנה</dc:creator>
  <cp:lastModifiedBy>tamar</cp:lastModifiedBy>
  <cp:revision>182</cp:revision>
  <dcterms:created xsi:type="dcterms:W3CDTF">2008-10-15T23:19:01Z</dcterms:created>
  <dcterms:modified xsi:type="dcterms:W3CDTF">2012-05-24T06:59:44Z</dcterms:modified>
</cp:coreProperties>
</file>