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16"/>
  </p:notesMasterIdLst>
  <p:handoutMasterIdLst>
    <p:handoutMasterId r:id="rId17"/>
  </p:handoutMasterIdLst>
  <p:sldIdLst>
    <p:sldId id="266" r:id="rId5"/>
    <p:sldId id="333" r:id="rId6"/>
    <p:sldId id="330" r:id="rId7"/>
    <p:sldId id="295" r:id="rId8"/>
    <p:sldId id="278" r:id="rId9"/>
    <p:sldId id="326" r:id="rId10"/>
    <p:sldId id="310" r:id="rId11"/>
    <p:sldId id="324" r:id="rId12"/>
    <p:sldId id="334" r:id="rId13"/>
    <p:sldId id="327" r:id="rId14"/>
    <p:sldId id="33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y Benica" initials="AB"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F53"/>
    <a:srgbClr val="858591"/>
    <a:srgbClr val="43748E"/>
    <a:srgbClr val="362E24"/>
    <a:srgbClr val="E1C5C6"/>
    <a:srgbClr val="E58F95"/>
    <a:srgbClr val="CC0066"/>
    <a:srgbClr val="ECAEB2"/>
    <a:srgbClr val="863D0C"/>
    <a:srgbClr val="672F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119" autoAdjust="0"/>
  </p:normalViewPr>
  <p:slideViewPr>
    <p:cSldViewPr snapToGrid="0" snapToObjects="1" showGuides="1">
      <p:cViewPr>
        <p:scale>
          <a:sx n="100" d="100"/>
          <a:sy n="100" d="100"/>
        </p:scale>
        <p:origin x="288" y="58"/>
      </p:cViewPr>
      <p:guideLst>
        <p:guide orient="horz" pos="2183"/>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235"/>
    </p:cViewPr>
  </p:sorterViewPr>
  <p:notesViewPr>
    <p:cSldViewPr snapToGrid="0" snapToObjects="1">
      <p:cViewPr varScale="1">
        <p:scale>
          <a:sx n="69" d="100"/>
          <a:sy n="69" d="100"/>
        </p:scale>
        <p:origin x="-330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1CB43-4197-4508-8952-0D1F5F9EF755}" type="doc">
      <dgm:prSet loTypeId="urn:microsoft.com/office/officeart/2005/8/layout/radial3" loCatId="relationship" qsTypeId="urn:microsoft.com/office/officeart/2005/8/quickstyle/simple4" qsCatId="simple" csTypeId="urn:microsoft.com/office/officeart/2005/8/colors/colorful3" csCatId="colorful" phldr="1"/>
      <dgm:spPr/>
      <dgm:t>
        <a:bodyPr/>
        <a:lstStyle/>
        <a:p>
          <a:pPr rtl="1"/>
          <a:endParaRPr lang="he-IL"/>
        </a:p>
      </dgm:t>
    </dgm:pt>
    <dgm:pt modelId="{C20CFCE5-A3AE-420B-AF7E-87CFE01AB01F}">
      <dgm:prSet phldrT="[Text]" custT="1"/>
      <dgm:spPr>
        <a:solidFill>
          <a:srgbClr val="858591"/>
        </a:solidFill>
      </dgm:spPr>
      <dgm:t>
        <a:bodyPr/>
        <a:lstStyle/>
        <a:p>
          <a:pPr rtl="1"/>
          <a:r>
            <a:rPr lang="he-IL" sz="2000" dirty="0">
              <a:solidFill>
                <a:schemeClr val="bg1"/>
              </a:solidFill>
              <a:latin typeface="Alef" panose="00000500000000000000" pitchFamily="2" charset="-79"/>
              <a:cs typeface="Alef" panose="00000500000000000000" pitchFamily="2" charset="-79"/>
            </a:rPr>
            <a:t>רשויות ערביות</a:t>
          </a:r>
        </a:p>
      </dgm:t>
    </dgm:pt>
    <dgm:pt modelId="{6A61054A-3769-477E-90F0-DB43390F5A53}" type="parTrans" cxnId="{64F9A817-0B35-4DC0-912A-05FB3592CBBE}">
      <dgm:prSet/>
      <dgm:spPr/>
      <dgm:t>
        <a:bodyPr/>
        <a:lstStyle/>
        <a:p>
          <a:pPr rtl="1"/>
          <a:endParaRPr lang="he-IL"/>
        </a:p>
      </dgm:t>
    </dgm:pt>
    <dgm:pt modelId="{D6A9401B-D419-4303-AEF7-7960B0977C0A}" type="sibTrans" cxnId="{64F9A817-0B35-4DC0-912A-05FB3592CBBE}">
      <dgm:prSet/>
      <dgm:spPr/>
      <dgm:t>
        <a:bodyPr/>
        <a:lstStyle/>
        <a:p>
          <a:pPr rtl="1"/>
          <a:endParaRPr lang="he-IL"/>
        </a:p>
      </dgm:t>
    </dgm:pt>
    <dgm:pt modelId="{946789DF-96A3-476A-9B13-A8AE461F5E03}">
      <dgm:prSet phldrT="[Text]" custT="1">
        <dgm:style>
          <a:lnRef idx="1">
            <a:schemeClr val="accent5"/>
          </a:lnRef>
          <a:fillRef idx="2">
            <a:schemeClr val="accent5"/>
          </a:fillRef>
          <a:effectRef idx="1">
            <a:schemeClr val="accent5"/>
          </a:effectRef>
          <a:fontRef idx="minor">
            <a:schemeClr val="dk1"/>
          </a:fontRef>
        </dgm:style>
      </dgm:prSet>
      <dgm:spPr>
        <a:solidFill>
          <a:srgbClr val="43748E"/>
        </a:solidFill>
      </dgm:spPr>
      <dgm:t>
        <a:bodyPr/>
        <a:lstStyle/>
        <a:p>
          <a:pPr rtl="1"/>
          <a:r>
            <a:rPr lang="he-IL" sz="1400" b="1" dirty="0">
              <a:solidFill>
                <a:schemeClr val="bg1"/>
              </a:solidFill>
            </a:rPr>
            <a:t>מנהלת מיעוטים, </a:t>
          </a:r>
          <a:r>
            <a:rPr lang="he-IL" sz="1400" b="1" u="sng" dirty="0">
              <a:solidFill>
                <a:schemeClr val="bg1"/>
              </a:solidFill>
            </a:rPr>
            <a:t>משרד התחבורה </a:t>
          </a:r>
          <a:r>
            <a:rPr lang="he-IL" sz="1400" b="1" dirty="0">
              <a:solidFill>
                <a:schemeClr val="bg1"/>
              </a:solidFill>
            </a:rPr>
            <a:t>(</a:t>
          </a:r>
          <a:r>
            <a:rPr lang="he-IL" sz="1400" b="1" dirty="0" err="1">
              <a:solidFill>
                <a:schemeClr val="bg1"/>
              </a:solidFill>
            </a:rPr>
            <a:t>עאמר</a:t>
          </a:r>
          <a:r>
            <a:rPr lang="he-IL" sz="1400" b="1" dirty="0">
              <a:solidFill>
                <a:schemeClr val="bg1"/>
              </a:solidFill>
            </a:rPr>
            <a:t> רשרש)</a:t>
          </a:r>
          <a:endParaRPr lang="he-IL" sz="1400" b="1" dirty="0">
            <a:solidFill>
              <a:schemeClr val="bg1"/>
            </a:solidFill>
            <a:latin typeface="Alef" panose="00000500000000000000" pitchFamily="2" charset="-79"/>
            <a:cs typeface="Alef" panose="00000500000000000000" pitchFamily="2" charset="-79"/>
          </a:endParaRPr>
        </a:p>
      </dgm:t>
    </dgm:pt>
    <dgm:pt modelId="{B46E98A5-05C2-4628-808F-A3A83BF1439F}" type="parTrans" cxnId="{529CEADB-57F6-4BC7-8CF8-6C1835BF7822}">
      <dgm:prSet/>
      <dgm:spPr/>
      <dgm:t>
        <a:bodyPr/>
        <a:lstStyle/>
        <a:p>
          <a:pPr rtl="1"/>
          <a:endParaRPr lang="he-IL"/>
        </a:p>
      </dgm:t>
    </dgm:pt>
    <dgm:pt modelId="{5C6C5E2E-9FE3-4BF1-ADEA-A1D252A1CA18}" type="sibTrans" cxnId="{529CEADB-57F6-4BC7-8CF8-6C1835BF7822}">
      <dgm:prSet/>
      <dgm:spPr/>
      <dgm:t>
        <a:bodyPr/>
        <a:lstStyle/>
        <a:p>
          <a:pPr rtl="1"/>
          <a:endParaRPr lang="he-IL"/>
        </a:p>
      </dgm:t>
    </dgm:pt>
    <dgm:pt modelId="{4E3A6A19-FFAD-46D0-805A-B186A2BDEC24}">
      <dgm:prSet phldrT="[Text]" custT="1"/>
      <dgm:spPr>
        <a:solidFill>
          <a:srgbClr val="43748E"/>
        </a:solidFill>
      </dgm:spPr>
      <dgm:t>
        <a:bodyPr/>
        <a:lstStyle/>
        <a:p>
          <a:pPr rtl="1"/>
          <a:r>
            <a:rPr lang="he-IL" sz="1400" b="1" u="sng" dirty="0">
              <a:solidFill>
                <a:schemeClr val="bg1"/>
              </a:solidFill>
            </a:rPr>
            <a:t>הרשות הארצית לתחבורה ציבורית</a:t>
          </a:r>
        </a:p>
        <a:p>
          <a:pPr rtl="1"/>
          <a:endParaRPr lang="he-IL" sz="1400" b="1" u="sng" dirty="0">
            <a:solidFill>
              <a:schemeClr val="bg1"/>
            </a:solidFill>
          </a:endParaRPr>
        </a:p>
        <a:p>
          <a:pPr rtl="1"/>
          <a:r>
            <a:rPr lang="he-IL" sz="1000" b="1" dirty="0">
              <a:solidFill>
                <a:schemeClr val="bg1"/>
              </a:solidFill>
            </a:rPr>
            <a:t>באמצעות יועצת חיצונית, סיוון הנדל</a:t>
          </a:r>
        </a:p>
        <a:p>
          <a:pPr rtl="1"/>
          <a:endParaRPr lang="he-IL" sz="1000" b="1" dirty="0">
            <a:solidFill>
              <a:schemeClr val="bg1"/>
            </a:solidFill>
            <a:latin typeface="Alef" panose="00000500000000000000" pitchFamily="2" charset="-79"/>
            <a:cs typeface="Alef" panose="00000500000000000000" pitchFamily="2" charset="-79"/>
          </a:endParaRPr>
        </a:p>
        <a:p>
          <a:pPr rtl="1"/>
          <a:r>
            <a:rPr lang="he-IL" sz="1000" b="1" dirty="0">
              <a:solidFill>
                <a:schemeClr val="bg1"/>
              </a:solidFill>
              <a:latin typeface="Alef" panose="00000500000000000000" pitchFamily="2" charset="-79"/>
              <a:cs typeface="Alef" panose="00000500000000000000" pitchFamily="2" charset="-79"/>
            </a:rPr>
            <a:t>מלכה אנטוניו, מחוז גוש דן, הרשות הארצית </a:t>
          </a:r>
          <a:r>
            <a:rPr lang="he-IL" sz="1000" b="1" dirty="0" err="1">
              <a:solidFill>
                <a:schemeClr val="bg1"/>
              </a:solidFill>
              <a:latin typeface="Alef" panose="00000500000000000000" pitchFamily="2" charset="-79"/>
              <a:cs typeface="Alef" panose="00000500000000000000" pitchFamily="2" charset="-79"/>
            </a:rPr>
            <a:t>לתח"צ</a:t>
          </a:r>
          <a:endParaRPr lang="he-IL" sz="1000" b="1" dirty="0">
            <a:solidFill>
              <a:schemeClr val="bg1"/>
            </a:solidFill>
            <a:latin typeface="Alef" panose="00000500000000000000" pitchFamily="2" charset="-79"/>
            <a:cs typeface="Alef" panose="00000500000000000000" pitchFamily="2" charset="-79"/>
          </a:endParaRPr>
        </a:p>
        <a:p>
          <a:pPr rtl="1"/>
          <a:endParaRPr lang="he-IL" sz="1000" b="1" dirty="0">
            <a:solidFill>
              <a:schemeClr val="bg1"/>
            </a:solidFill>
            <a:latin typeface="Alef" panose="00000500000000000000" pitchFamily="2" charset="-79"/>
            <a:cs typeface="Alef" panose="00000500000000000000" pitchFamily="2" charset="-79"/>
          </a:endParaRPr>
        </a:p>
        <a:p>
          <a:pPr rtl="1"/>
          <a:r>
            <a:rPr lang="he-IL" sz="1000" b="1" dirty="0">
              <a:solidFill>
                <a:schemeClr val="bg1"/>
              </a:solidFill>
              <a:latin typeface="Alef" panose="00000500000000000000" pitchFamily="2" charset="-79"/>
              <a:cs typeface="Alef" panose="00000500000000000000" pitchFamily="2" charset="-79"/>
            </a:rPr>
            <a:t>גף כלכלה- טיפול  בנושא עמדות ושירות רב קו-  רן שדמיי, ושלומית</a:t>
          </a:r>
        </a:p>
        <a:p>
          <a:pPr rtl="1"/>
          <a:endParaRPr lang="he-IL" sz="1000" b="1" dirty="0">
            <a:solidFill>
              <a:schemeClr val="bg1"/>
            </a:solidFill>
            <a:latin typeface="Alef" panose="00000500000000000000" pitchFamily="2" charset="-79"/>
            <a:cs typeface="Alef" panose="00000500000000000000" pitchFamily="2" charset="-79"/>
          </a:endParaRPr>
        </a:p>
        <a:p>
          <a:pPr rtl="1"/>
          <a:r>
            <a:rPr lang="he-IL" sz="1000" b="1" dirty="0">
              <a:solidFill>
                <a:schemeClr val="bg1"/>
              </a:solidFill>
              <a:latin typeface="Alef" panose="00000500000000000000" pitchFamily="2" charset="-79"/>
              <a:cs typeface="Alef" panose="00000500000000000000" pitchFamily="2" charset="-79"/>
            </a:rPr>
            <a:t>טיפול בשלטי מידע אלקטרוניים – טל עופר</a:t>
          </a:r>
        </a:p>
      </dgm:t>
    </dgm:pt>
    <dgm:pt modelId="{84D689E7-07B4-4183-BEFF-33A9E970171E}" type="parTrans" cxnId="{990C1064-EC86-4873-A2BA-38E44942E240}">
      <dgm:prSet/>
      <dgm:spPr/>
      <dgm:t>
        <a:bodyPr/>
        <a:lstStyle/>
        <a:p>
          <a:pPr rtl="1"/>
          <a:endParaRPr lang="he-IL"/>
        </a:p>
      </dgm:t>
    </dgm:pt>
    <dgm:pt modelId="{B310A797-9CFE-49ED-8B2D-9E10E56680BC}" type="sibTrans" cxnId="{990C1064-EC86-4873-A2BA-38E44942E240}">
      <dgm:prSet/>
      <dgm:spPr/>
      <dgm:t>
        <a:bodyPr/>
        <a:lstStyle/>
        <a:p>
          <a:pPr rtl="1"/>
          <a:endParaRPr lang="he-IL"/>
        </a:p>
      </dgm:t>
    </dgm:pt>
    <dgm:pt modelId="{4474F125-0638-4523-8F6F-C677DBA6DFDA}">
      <dgm:prSet phldrT="[Text]" custT="1"/>
      <dgm:spPr>
        <a:solidFill>
          <a:srgbClr val="43748E"/>
        </a:solidFill>
      </dgm:spPr>
      <dgm:t>
        <a:bodyPr/>
        <a:lstStyle/>
        <a:p>
          <a:pPr rtl="1"/>
          <a:r>
            <a:rPr lang="he-IL" sz="1400" b="1" dirty="0">
              <a:solidFill>
                <a:schemeClr val="bg1"/>
              </a:solidFill>
            </a:rPr>
            <a:t>רכבת ישראל וחברות תשתית נוספות</a:t>
          </a:r>
          <a:endParaRPr lang="he-IL" sz="1400" b="1" dirty="0">
            <a:solidFill>
              <a:schemeClr val="bg1"/>
            </a:solidFill>
            <a:latin typeface="Alef" panose="00000500000000000000" pitchFamily="2" charset="-79"/>
            <a:cs typeface="Alef" panose="00000500000000000000" pitchFamily="2" charset="-79"/>
          </a:endParaRPr>
        </a:p>
      </dgm:t>
    </dgm:pt>
    <dgm:pt modelId="{68283B59-C620-4C28-AF9A-D8328E74525E}" type="parTrans" cxnId="{BDA01A43-7257-4AB4-B789-D21ED217E904}">
      <dgm:prSet/>
      <dgm:spPr/>
      <dgm:t>
        <a:bodyPr/>
        <a:lstStyle/>
        <a:p>
          <a:pPr rtl="1"/>
          <a:endParaRPr lang="he-IL"/>
        </a:p>
      </dgm:t>
    </dgm:pt>
    <dgm:pt modelId="{A87F6AD5-5144-4BDC-B97E-AC8F7BBC6446}" type="sibTrans" cxnId="{BDA01A43-7257-4AB4-B789-D21ED217E904}">
      <dgm:prSet/>
      <dgm:spPr/>
      <dgm:t>
        <a:bodyPr/>
        <a:lstStyle/>
        <a:p>
          <a:pPr rtl="1"/>
          <a:endParaRPr lang="he-IL"/>
        </a:p>
      </dgm:t>
    </dgm:pt>
    <dgm:pt modelId="{359C82C5-D998-42C9-AF7B-59BCBC438E70}">
      <dgm:prSet phldrT="[Text]" custT="1"/>
      <dgm:spPr>
        <a:solidFill>
          <a:srgbClr val="43748E"/>
        </a:solidFill>
      </dgm:spPr>
      <dgm:t>
        <a:bodyPr/>
        <a:lstStyle/>
        <a:p>
          <a:pPr rtl="1"/>
          <a:r>
            <a:rPr lang="he-IL" sz="1400" b="1" u="sng" dirty="0">
              <a:solidFill>
                <a:schemeClr val="bg1"/>
              </a:solidFill>
            </a:rPr>
            <a:t>נתיבי איילון</a:t>
          </a:r>
        </a:p>
        <a:p>
          <a:pPr rtl="1"/>
          <a:r>
            <a:rPr lang="he-IL" sz="1400" b="1" dirty="0">
              <a:solidFill>
                <a:schemeClr val="bg1"/>
              </a:solidFill>
            </a:rPr>
            <a:t>תכנון </a:t>
          </a:r>
          <a:r>
            <a:rPr lang="he-IL" sz="1400" b="1" dirty="0" err="1">
              <a:solidFill>
                <a:schemeClr val="bg1"/>
              </a:solidFill>
            </a:rPr>
            <a:t>וסטטוטוריקה</a:t>
          </a:r>
          <a:r>
            <a:rPr lang="he-IL" sz="1400" b="1" dirty="0">
              <a:solidFill>
                <a:schemeClr val="bg1"/>
              </a:solidFill>
            </a:rPr>
            <a:t> (גל </a:t>
          </a:r>
          <a:r>
            <a:rPr lang="he-IL" sz="1400" b="1" dirty="0" err="1">
              <a:solidFill>
                <a:schemeClr val="bg1"/>
              </a:solidFill>
            </a:rPr>
            <a:t>מתוקי</a:t>
          </a:r>
          <a:r>
            <a:rPr lang="he-IL" sz="1400" b="1" dirty="0">
              <a:solidFill>
                <a:schemeClr val="bg1"/>
              </a:solidFill>
            </a:rPr>
            <a:t>)</a:t>
          </a:r>
        </a:p>
        <a:p>
          <a:pPr rtl="1"/>
          <a:endParaRPr lang="he-IL" sz="1400" b="1" dirty="0">
            <a:solidFill>
              <a:schemeClr val="bg1"/>
            </a:solidFill>
          </a:endParaRPr>
        </a:p>
        <a:p>
          <a:pPr rtl="1"/>
          <a:r>
            <a:rPr lang="he-IL" sz="1400" b="1" dirty="0">
              <a:solidFill>
                <a:schemeClr val="bg1"/>
              </a:solidFill>
            </a:rPr>
            <a:t>ביצוע- מערך מיעוטים,</a:t>
          </a:r>
        </a:p>
        <a:p>
          <a:pPr rtl="1"/>
          <a:r>
            <a:rPr lang="he-IL" sz="1400" b="1" dirty="0">
              <a:solidFill>
                <a:schemeClr val="bg1"/>
              </a:solidFill>
            </a:rPr>
            <a:t>(</a:t>
          </a:r>
          <a:r>
            <a:rPr lang="he-IL" sz="1400" b="1" dirty="0" err="1">
              <a:solidFill>
                <a:schemeClr val="bg1"/>
              </a:solidFill>
            </a:rPr>
            <a:t>זאהר</a:t>
          </a:r>
          <a:r>
            <a:rPr lang="he-IL" sz="1400" b="1" dirty="0">
              <a:solidFill>
                <a:schemeClr val="bg1"/>
              </a:solidFill>
            </a:rPr>
            <a:t> </a:t>
          </a:r>
          <a:r>
            <a:rPr lang="he-IL" sz="1400" b="1" dirty="0" err="1">
              <a:solidFill>
                <a:schemeClr val="bg1"/>
              </a:solidFill>
            </a:rPr>
            <a:t>קבלאן</a:t>
          </a:r>
          <a:r>
            <a:rPr lang="he-IL" sz="1000" b="1" dirty="0">
              <a:solidFill>
                <a:schemeClr val="bg1"/>
              </a:solidFill>
            </a:rPr>
            <a:t>) </a:t>
          </a:r>
        </a:p>
        <a:p>
          <a:pPr rtl="1"/>
          <a:endParaRPr lang="he-IL" sz="1000" b="1" dirty="0">
            <a:solidFill>
              <a:schemeClr val="bg1"/>
            </a:solidFill>
            <a:latin typeface="Alef" panose="00000500000000000000" pitchFamily="2" charset="-79"/>
            <a:cs typeface="Alef" panose="00000500000000000000" pitchFamily="2" charset="-79"/>
          </a:endParaRPr>
        </a:p>
        <a:p>
          <a:pPr rtl="1"/>
          <a:endParaRPr lang="he-IL" sz="1000" b="1" dirty="0">
            <a:solidFill>
              <a:schemeClr val="bg1"/>
            </a:solidFill>
            <a:latin typeface="Alef" panose="00000500000000000000" pitchFamily="2" charset="-79"/>
            <a:cs typeface="Alef" panose="00000500000000000000" pitchFamily="2" charset="-79"/>
          </a:endParaRPr>
        </a:p>
        <a:p>
          <a:pPr rtl="1"/>
          <a:r>
            <a:rPr lang="he-IL" sz="1400" b="1" dirty="0">
              <a:solidFill>
                <a:schemeClr val="bg1"/>
              </a:solidFill>
              <a:latin typeface="Alef" panose="00000500000000000000" pitchFamily="2" charset="-79"/>
              <a:cs typeface="Alef" panose="00000500000000000000" pitchFamily="2" charset="-79"/>
            </a:rPr>
            <a:t>הובלת ביצוע </a:t>
          </a:r>
          <a:r>
            <a:rPr lang="he-IL" sz="1400" b="1" dirty="0" err="1">
              <a:solidFill>
                <a:schemeClr val="bg1"/>
              </a:solidFill>
              <a:latin typeface="Alef" panose="00000500000000000000" pitchFamily="2" charset="-79"/>
              <a:cs typeface="Alef" panose="00000500000000000000" pitchFamily="2" charset="-79"/>
            </a:rPr>
            <a:t>לפרויקטי</a:t>
          </a:r>
          <a:r>
            <a:rPr lang="he-IL" sz="1400" b="1" dirty="0">
              <a:solidFill>
                <a:schemeClr val="bg1"/>
              </a:solidFill>
              <a:latin typeface="Alef" panose="00000500000000000000" pitchFamily="2" charset="-79"/>
              <a:cs typeface="Alef" panose="00000500000000000000" pitchFamily="2" charset="-79"/>
            </a:rPr>
            <a:t> </a:t>
          </a:r>
          <a:r>
            <a:rPr lang="he-IL" sz="1400" b="1" dirty="0" err="1">
              <a:solidFill>
                <a:schemeClr val="bg1"/>
              </a:solidFill>
              <a:latin typeface="Alef" panose="00000500000000000000" pitchFamily="2" charset="-79"/>
              <a:cs typeface="Alef" panose="00000500000000000000" pitchFamily="2" charset="-79"/>
            </a:rPr>
            <a:t>תחצ</a:t>
          </a:r>
          <a:r>
            <a:rPr lang="he-IL" sz="1400" b="1" dirty="0">
              <a:solidFill>
                <a:schemeClr val="bg1"/>
              </a:solidFill>
              <a:latin typeface="Alef" panose="00000500000000000000" pitchFamily="2" charset="-79"/>
              <a:cs typeface="Alef" panose="00000500000000000000" pitchFamily="2" charset="-79"/>
            </a:rPr>
            <a:t> קצרי טווח</a:t>
          </a:r>
        </a:p>
        <a:p>
          <a:pPr rtl="1"/>
          <a:r>
            <a:rPr lang="he-IL" sz="1400" b="1" dirty="0">
              <a:solidFill>
                <a:schemeClr val="bg1"/>
              </a:solidFill>
              <a:latin typeface="Alef" panose="00000500000000000000" pitchFamily="2" charset="-79"/>
              <a:cs typeface="Alef" panose="00000500000000000000" pitchFamily="2" charset="-79"/>
            </a:rPr>
            <a:t>(אגף </a:t>
          </a:r>
          <a:r>
            <a:rPr lang="he-IL" sz="1400" b="1" dirty="0" err="1">
              <a:solidFill>
                <a:schemeClr val="bg1"/>
              </a:solidFill>
              <a:latin typeface="Alef" panose="00000500000000000000" pitchFamily="2" charset="-79"/>
              <a:cs typeface="Alef" panose="00000500000000000000" pitchFamily="2" charset="-79"/>
            </a:rPr>
            <a:t>תחצ</a:t>
          </a:r>
          <a:r>
            <a:rPr lang="he-IL" sz="1400" b="1" dirty="0">
              <a:solidFill>
                <a:schemeClr val="bg1"/>
              </a:solidFill>
              <a:latin typeface="Alef" panose="00000500000000000000" pitchFamily="2" charset="-79"/>
              <a:cs typeface="Alef" panose="00000500000000000000" pitchFamily="2" charset="-79"/>
            </a:rPr>
            <a:t>- עמוס </a:t>
          </a:r>
          <a:r>
            <a:rPr lang="he-IL" sz="1400" b="1" dirty="0" err="1">
              <a:solidFill>
                <a:schemeClr val="bg1"/>
              </a:solidFill>
              <a:latin typeface="Alef" panose="00000500000000000000" pitchFamily="2" charset="-79"/>
              <a:cs typeface="Alef" panose="00000500000000000000" pitchFamily="2" charset="-79"/>
            </a:rPr>
            <a:t>וינטרוב</a:t>
          </a:r>
          <a:r>
            <a:rPr lang="he-IL" sz="1400" b="1" dirty="0">
              <a:solidFill>
                <a:schemeClr val="bg1"/>
              </a:solidFill>
              <a:latin typeface="Alef" panose="00000500000000000000" pitchFamily="2" charset="-79"/>
              <a:cs typeface="Alef" panose="00000500000000000000" pitchFamily="2" charset="-79"/>
            </a:rPr>
            <a:t>)</a:t>
          </a:r>
        </a:p>
      </dgm:t>
    </dgm:pt>
    <dgm:pt modelId="{DD1F6A6D-6B60-4B32-828F-FDB4EB6E8B1D}" type="parTrans" cxnId="{A5416771-0552-4FAB-9CFC-52FE6EE1C845}">
      <dgm:prSet/>
      <dgm:spPr/>
      <dgm:t>
        <a:bodyPr/>
        <a:lstStyle/>
        <a:p>
          <a:pPr rtl="1"/>
          <a:endParaRPr lang="he-IL"/>
        </a:p>
      </dgm:t>
    </dgm:pt>
    <dgm:pt modelId="{D17CF332-B672-4E0B-B7F0-E99D37E52423}" type="sibTrans" cxnId="{A5416771-0552-4FAB-9CFC-52FE6EE1C845}">
      <dgm:prSet/>
      <dgm:spPr/>
      <dgm:t>
        <a:bodyPr/>
        <a:lstStyle/>
        <a:p>
          <a:pPr rtl="1"/>
          <a:endParaRPr lang="he-IL"/>
        </a:p>
      </dgm:t>
    </dgm:pt>
    <dgm:pt modelId="{294C5280-5D14-4741-A933-2BA4DD05D5FA}" type="pres">
      <dgm:prSet presAssocID="{3531CB43-4197-4508-8952-0D1F5F9EF755}" presName="composite" presStyleCnt="0">
        <dgm:presLayoutVars>
          <dgm:chMax val="1"/>
          <dgm:dir/>
          <dgm:resizeHandles val="exact"/>
        </dgm:presLayoutVars>
      </dgm:prSet>
      <dgm:spPr/>
    </dgm:pt>
    <dgm:pt modelId="{73D38AA7-31D0-429D-9AC9-5AC019D9370E}" type="pres">
      <dgm:prSet presAssocID="{3531CB43-4197-4508-8952-0D1F5F9EF755}" presName="radial" presStyleCnt="0">
        <dgm:presLayoutVars>
          <dgm:animLvl val="ctr"/>
        </dgm:presLayoutVars>
      </dgm:prSet>
      <dgm:spPr/>
    </dgm:pt>
    <dgm:pt modelId="{D9AA6291-9A9F-404C-B233-1ABE23D95F17}" type="pres">
      <dgm:prSet presAssocID="{C20CFCE5-A3AE-420B-AF7E-87CFE01AB01F}" presName="centerShape" presStyleLbl="vennNode1" presStyleIdx="0" presStyleCnt="5" custScaleX="62872" custScaleY="55124"/>
      <dgm:spPr/>
    </dgm:pt>
    <dgm:pt modelId="{C294C2D3-A3D7-43C3-BC7F-A90409D7F500}" type="pres">
      <dgm:prSet presAssocID="{946789DF-96A3-476A-9B13-A8AE461F5E03}" presName="node" presStyleLbl="vennNode1" presStyleIdx="1" presStyleCnt="5" custScaleX="156275" custScaleY="99262" custRadScaleRad="79440">
        <dgm:presLayoutVars>
          <dgm:bulletEnabled val="1"/>
        </dgm:presLayoutVars>
      </dgm:prSet>
      <dgm:spPr/>
    </dgm:pt>
    <dgm:pt modelId="{8E195180-7751-4469-8BEB-AB2FF3254E4B}" type="pres">
      <dgm:prSet presAssocID="{4E3A6A19-FFAD-46D0-805A-B186A2BDEC24}" presName="node" presStyleLbl="vennNode1" presStyleIdx="2" presStyleCnt="5" custScaleX="150850" custScaleY="325552" custRadScaleRad="89722">
        <dgm:presLayoutVars>
          <dgm:bulletEnabled val="1"/>
        </dgm:presLayoutVars>
      </dgm:prSet>
      <dgm:spPr/>
    </dgm:pt>
    <dgm:pt modelId="{D4AF253B-7DBB-49AB-B125-C0E8CD855DEA}" type="pres">
      <dgm:prSet presAssocID="{4474F125-0638-4523-8F6F-C677DBA6DFDA}" presName="node" presStyleLbl="vennNode1" presStyleIdx="3" presStyleCnt="5" custScaleX="159036" custScaleY="66301" custRadScaleRad="70717" custRadScaleInc="-2770">
        <dgm:presLayoutVars>
          <dgm:bulletEnabled val="1"/>
        </dgm:presLayoutVars>
      </dgm:prSet>
      <dgm:spPr/>
    </dgm:pt>
    <dgm:pt modelId="{37381ABD-C62E-40F0-BB7C-713CD633958C}" type="pres">
      <dgm:prSet presAssocID="{359C82C5-D998-42C9-AF7B-59BCBC438E70}" presName="node" presStyleLbl="vennNode1" presStyleIdx="4" presStyleCnt="5" custScaleX="134899" custScaleY="339410" custRadScaleRad="90247" custRadScaleInc="-5395">
        <dgm:presLayoutVars>
          <dgm:bulletEnabled val="1"/>
        </dgm:presLayoutVars>
      </dgm:prSet>
      <dgm:spPr/>
    </dgm:pt>
  </dgm:ptLst>
  <dgm:cxnLst>
    <dgm:cxn modelId="{BF7FA301-DFB9-4739-8826-65E848E1FD85}" type="presOf" srcId="{4E3A6A19-FFAD-46D0-805A-B186A2BDEC24}" destId="{8E195180-7751-4469-8BEB-AB2FF3254E4B}" srcOrd="0" destOrd="0" presId="urn:microsoft.com/office/officeart/2005/8/layout/radial3"/>
    <dgm:cxn modelId="{64F9A817-0B35-4DC0-912A-05FB3592CBBE}" srcId="{3531CB43-4197-4508-8952-0D1F5F9EF755}" destId="{C20CFCE5-A3AE-420B-AF7E-87CFE01AB01F}" srcOrd="0" destOrd="0" parTransId="{6A61054A-3769-477E-90F0-DB43390F5A53}" sibTransId="{D6A9401B-D419-4303-AEF7-7960B0977C0A}"/>
    <dgm:cxn modelId="{BDA01A43-7257-4AB4-B789-D21ED217E904}" srcId="{C20CFCE5-A3AE-420B-AF7E-87CFE01AB01F}" destId="{4474F125-0638-4523-8F6F-C677DBA6DFDA}" srcOrd="2" destOrd="0" parTransId="{68283B59-C620-4C28-AF9A-D8328E74525E}" sibTransId="{A87F6AD5-5144-4BDC-B97E-AC8F7BBC6446}"/>
    <dgm:cxn modelId="{990C1064-EC86-4873-A2BA-38E44942E240}" srcId="{C20CFCE5-A3AE-420B-AF7E-87CFE01AB01F}" destId="{4E3A6A19-FFAD-46D0-805A-B186A2BDEC24}" srcOrd="1" destOrd="0" parTransId="{84D689E7-07B4-4183-BEFF-33A9E970171E}" sibTransId="{B310A797-9CFE-49ED-8B2D-9E10E56680BC}"/>
    <dgm:cxn modelId="{A5416771-0552-4FAB-9CFC-52FE6EE1C845}" srcId="{C20CFCE5-A3AE-420B-AF7E-87CFE01AB01F}" destId="{359C82C5-D998-42C9-AF7B-59BCBC438E70}" srcOrd="3" destOrd="0" parTransId="{DD1F6A6D-6B60-4B32-828F-FDB4EB6E8B1D}" sibTransId="{D17CF332-B672-4E0B-B7F0-E99D37E52423}"/>
    <dgm:cxn modelId="{FCC1367A-28C9-4030-92AC-5B40BE778845}" type="presOf" srcId="{359C82C5-D998-42C9-AF7B-59BCBC438E70}" destId="{37381ABD-C62E-40F0-BB7C-713CD633958C}" srcOrd="0" destOrd="0" presId="urn:microsoft.com/office/officeart/2005/8/layout/radial3"/>
    <dgm:cxn modelId="{735DDE5A-39B5-4EDB-835A-B19F4E33D63B}" type="presOf" srcId="{4474F125-0638-4523-8F6F-C677DBA6DFDA}" destId="{D4AF253B-7DBB-49AB-B125-C0E8CD855DEA}" srcOrd="0" destOrd="0" presId="urn:microsoft.com/office/officeart/2005/8/layout/radial3"/>
    <dgm:cxn modelId="{27962982-269B-41B8-B9A2-764B10F85D8E}" type="presOf" srcId="{C20CFCE5-A3AE-420B-AF7E-87CFE01AB01F}" destId="{D9AA6291-9A9F-404C-B233-1ABE23D95F17}" srcOrd="0" destOrd="0" presId="urn:microsoft.com/office/officeart/2005/8/layout/radial3"/>
    <dgm:cxn modelId="{DD849196-2361-4C25-9966-7D6162ADBB72}" type="presOf" srcId="{3531CB43-4197-4508-8952-0D1F5F9EF755}" destId="{294C5280-5D14-4741-A933-2BA4DD05D5FA}" srcOrd="0" destOrd="0" presId="urn:microsoft.com/office/officeart/2005/8/layout/radial3"/>
    <dgm:cxn modelId="{D11C82A1-C14E-4CDE-AEAE-9D30B1D7ADA1}" type="presOf" srcId="{946789DF-96A3-476A-9B13-A8AE461F5E03}" destId="{C294C2D3-A3D7-43C3-BC7F-A90409D7F500}" srcOrd="0" destOrd="0" presId="urn:microsoft.com/office/officeart/2005/8/layout/radial3"/>
    <dgm:cxn modelId="{529CEADB-57F6-4BC7-8CF8-6C1835BF7822}" srcId="{C20CFCE5-A3AE-420B-AF7E-87CFE01AB01F}" destId="{946789DF-96A3-476A-9B13-A8AE461F5E03}" srcOrd="0" destOrd="0" parTransId="{B46E98A5-05C2-4628-808F-A3A83BF1439F}" sibTransId="{5C6C5E2E-9FE3-4BF1-ADEA-A1D252A1CA18}"/>
    <dgm:cxn modelId="{7A1CA37E-5C5E-4685-89E1-841F375C4151}" type="presParOf" srcId="{294C5280-5D14-4741-A933-2BA4DD05D5FA}" destId="{73D38AA7-31D0-429D-9AC9-5AC019D9370E}" srcOrd="0" destOrd="0" presId="urn:microsoft.com/office/officeart/2005/8/layout/radial3"/>
    <dgm:cxn modelId="{0C5EA6F9-08CC-437A-93BA-0EF3165FC92C}" type="presParOf" srcId="{73D38AA7-31D0-429D-9AC9-5AC019D9370E}" destId="{D9AA6291-9A9F-404C-B233-1ABE23D95F17}" srcOrd="0" destOrd="0" presId="urn:microsoft.com/office/officeart/2005/8/layout/radial3"/>
    <dgm:cxn modelId="{96FD5A77-1331-4306-B2F2-F447F78829B4}" type="presParOf" srcId="{73D38AA7-31D0-429D-9AC9-5AC019D9370E}" destId="{C294C2D3-A3D7-43C3-BC7F-A90409D7F500}" srcOrd="1" destOrd="0" presId="urn:microsoft.com/office/officeart/2005/8/layout/radial3"/>
    <dgm:cxn modelId="{16B426A7-F337-49F4-A635-520563610AEF}" type="presParOf" srcId="{73D38AA7-31D0-429D-9AC9-5AC019D9370E}" destId="{8E195180-7751-4469-8BEB-AB2FF3254E4B}" srcOrd="2" destOrd="0" presId="urn:microsoft.com/office/officeart/2005/8/layout/radial3"/>
    <dgm:cxn modelId="{4B4870DD-BF7A-4E59-BE0A-78AB805C658A}" type="presParOf" srcId="{73D38AA7-31D0-429D-9AC9-5AC019D9370E}" destId="{D4AF253B-7DBB-49AB-B125-C0E8CD855DEA}" srcOrd="3" destOrd="0" presId="urn:microsoft.com/office/officeart/2005/8/layout/radial3"/>
    <dgm:cxn modelId="{663B2336-4F17-426F-9487-62034B2584FC}" type="presParOf" srcId="{73D38AA7-31D0-429D-9AC9-5AC019D9370E}" destId="{37381ABD-C62E-40F0-BB7C-713CD633958C}" srcOrd="4" destOrd="0" presId="urn:microsoft.com/office/officeart/2005/8/layout/radial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A6291-9A9F-404C-B233-1ABE23D95F17}">
      <dsp:nvSpPr>
        <dsp:cNvPr id="0" name=""/>
        <dsp:cNvSpPr/>
      </dsp:nvSpPr>
      <dsp:spPr>
        <a:xfrm>
          <a:off x="1510293" y="1442973"/>
          <a:ext cx="1393121" cy="1221440"/>
        </a:xfrm>
        <a:prstGeom prst="ellipse">
          <a:avLst/>
        </a:prstGeom>
        <a:solidFill>
          <a:srgbClr val="858591"/>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r>
            <a:rPr lang="he-IL" sz="2000" kern="1200" dirty="0">
              <a:solidFill>
                <a:schemeClr val="bg1"/>
              </a:solidFill>
              <a:latin typeface="Alef" panose="00000500000000000000" pitchFamily="2" charset="-79"/>
              <a:cs typeface="Alef" panose="00000500000000000000" pitchFamily="2" charset="-79"/>
            </a:rPr>
            <a:t>רשויות ערביות</a:t>
          </a:r>
        </a:p>
      </dsp:txBody>
      <dsp:txXfrm>
        <a:off x="1714311" y="1621849"/>
        <a:ext cx="985085" cy="863688"/>
      </dsp:txXfrm>
    </dsp:sp>
    <dsp:sp modelId="{C294C2D3-A3D7-43C3-BC7F-A90409D7F500}">
      <dsp:nvSpPr>
        <dsp:cNvPr id="0" name=""/>
        <dsp:cNvSpPr/>
      </dsp:nvSpPr>
      <dsp:spPr>
        <a:xfrm>
          <a:off x="1341167" y="357512"/>
          <a:ext cx="1731375" cy="1099726"/>
        </a:xfrm>
        <a:prstGeom prst="ellipse">
          <a:avLst/>
        </a:prstGeom>
        <a:solidFill>
          <a:srgbClr val="43748E"/>
        </a:solidFill>
        <a:ln w="6350" cap="flat" cmpd="sng" algn="ctr">
          <a:solidFill>
            <a:schemeClr val="accent5"/>
          </a:solidFill>
          <a:prstDash val="solid"/>
          <a:miter lim="800000"/>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rtl="1">
            <a:lnSpc>
              <a:spcPct val="90000"/>
            </a:lnSpc>
            <a:spcBef>
              <a:spcPct val="0"/>
            </a:spcBef>
            <a:spcAft>
              <a:spcPct val="35000"/>
            </a:spcAft>
            <a:buNone/>
          </a:pPr>
          <a:r>
            <a:rPr lang="he-IL" sz="1400" b="1" kern="1200" dirty="0">
              <a:solidFill>
                <a:schemeClr val="bg1"/>
              </a:solidFill>
            </a:rPr>
            <a:t>מנהלת מיעוטים, </a:t>
          </a:r>
          <a:r>
            <a:rPr lang="he-IL" sz="1400" b="1" u="sng" kern="1200" dirty="0">
              <a:solidFill>
                <a:schemeClr val="bg1"/>
              </a:solidFill>
            </a:rPr>
            <a:t>משרד התחבורה </a:t>
          </a:r>
          <a:r>
            <a:rPr lang="he-IL" sz="1400" b="1" kern="1200" dirty="0">
              <a:solidFill>
                <a:schemeClr val="bg1"/>
              </a:solidFill>
            </a:rPr>
            <a:t>(</a:t>
          </a:r>
          <a:r>
            <a:rPr lang="he-IL" sz="1400" b="1" kern="1200" dirty="0" err="1">
              <a:solidFill>
                <a:schemeClr val="bg1"/>
              </a:solidFill>
            </a:rPr>
            <a:t>עאמר</a:t>
          </a:r>
          <a:r>
            <a:rPr lang="he-IL" sz="1400" b="1" kern="1200" dirty="0">
              <a:solidFill>
                <a:schemeClr val="bg1"/>
              </a:solidFill>
            </a:rPr>
            <a:t> רשרש)</a:t>
          </a:r>
          <a:endParaRPr lang="he-IL" sz="1400" b="1" kern="1200" dirty="0">
            <a:solidFill>
              <a:schemeClr val="bg1"/>
            </a:solidFill>
            <a:latin typeface="Alef" panose="00000500000000000000" pitchFamily="2" charset="-79"/>
            <a:cs typeface="Alef" panose="00000500000000000000" pitchFamily="2" charset="-79"/>
          </a:endParaRPr>
        </a:p>
      </dsp:txBody>
      <dsp:txXfrm>
        <a:off x="1594721" y="518563"/>
        <a:ext cx="1224267" cy="777624"/>
      </dsp:txXfrm>
    </dsp:sp>
    <dsp:sp modelId="{8E195180-7751-4469-8BEB-AB2FF3254E4B}">
      <dsp:nvSpPr>
        <dsp:cNvPr id="0" name=""/>
        <dsp:cNvSpPr/>
      </dsp:nvSpPr>
      <dsp:spPr>
        <a:xfrm>
          <a:off x="2665906" y="250293"/>
          <a:ext cx="1671271" cy="3606799"/>
        </a:xfrm>
        <a:prstGeom prst="ellipse">
          <a:avLst/>
        </a:prstGeom>
        <a:solidFill>
          <a:srgbClr val="43748E"/>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rtl="1">
            <a:lnSpc>
              <a:spcPct val="90000"/>
            </a:lnSpc>
            <a:spcBef>
              <a:spcPct val="0"/>
            </a:spcBef>
            <a:spcAft>
              <a:spcPct val="35000"/>
            </a:spcAft>
            <a:buNone/>
          </a:pPr>
          <a:r>
            <a:rPr lang="he-IL" sz="1400" b="1" u="sng" kern="1200" dirty="0">
              <a:solidFill>
                <a:schemeClr val="bg1"/>
              </a:solidFill>
            </a:rPr>
            <a:t>הרשות הארצית לתחבורה ציבורית</a:t>
          </a:r>
        </a:p>
        <a:p>
          <a:pPr marL="0" lvl="0" indent="0" algn="ctr" defTabSz="622300" rtl="1">
            <a:lnSpc>
              <a:spcPct val="90000"/>
            </a:lnSpc>
            <a:spcBef>
              <a:spcPct val="0"/>
            </a:spcBef>
            <a:spcAft>
              <a:spcPct val="35000"/>
            </a:spcAft>
            <a:buNone/>
          </a:pPr>
          <a:endParaRPr lang="he-IL" sz="1400" b="1" u="sng" kern="1200" dirty="0">
            <a:solidFill>
              <a:schemeClr val="bg1"/>
            </a:solidFill>
          </a:endParaRPr>
        </a:p>
        <a:p>
          <a:pPr marL="0" lvl="0" indent="0" algn="ctr" defTabSz="622300" rtl="1">
            <a:lnSpc>
              <a:spcPct val="90000"/>
            </a:lnSpc>
            <a:spcBef>
              <a:spcPct val="0"/>
            </a:spcBef>
            <a:spcAft>
              <a:spcPct val="35000"/>
            </a:spcAft>
            <a:buNone/>
          </a:pPr>
          <a:r>
            <a:rPr lang="he-IL" sz="1000" b="1" kern="1200" dirty="0">
              <a:solidFill>
                <a:schemeClr val="bg1"/>
              </a:solidFill>
            </a:rPr>
            <a:t>באמצעות יועצת חיצונית, סיוון הנדל</a:t>
          </a:r>
        </a:p>
        <a:p>
          <a:pPr marL="0" lvl="0" indent="0" algn="ctr" defTabSz="622300" rtl="1">
            <a:lnSpc>
              <a:spcPct val="90000"/>
            </a:lnSpc>
            <a:spcBef>
              <a:spcPct val="0"/>
            </a:spcBef>
            <a:spcAft>
              <a:spcPct val="35000"/>
            </a:spcAft>
            <a:buNone/>
          </a:pP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r>
            <a:rPr lang="he-IL" sz="1000" b="1" kern="1200" dirty="0">
              <a:solidFill>
                <a:schemeClr val="bg1"/>
              </a:solidFill>
              <a:latin typeface="Alef" panose="00000500000000000000" pitchFamily="2" charset="-79"/>
              <a:cs typeface="Alef" panose="00000500000000000000" pitchFamily="2" charset="-79"/>
            </a:rPr>
            <a:t>מלכה אנטוניו, מחוז גוש דן, הרשות הארצית </a:t>
          </a:r>
          <a:r>
            <a:rPr lang="he-IL" sz="1000" b="1" kern="1200" dirty="0" err="1">
              <a:solidFill>
                <a:schemeClr val="bg1"/>
              </a:solidFill>
              <a:latin typeface="Alef" panose="00000500000000000000" pitchFamily="2" charset="-79"/>
              <a:cs typeface="Alef" panose="00000500000000000000" pitchFamily="2" charset="-79"/>
            </a:rPr>
            <a:t>לתח"צ</a:t>
          </a: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r>
            <a:rPr lang="he-IL" sz="1000" b="1" kern="1200" dirty="0">
              <a:solidFill>
                <a:schemeClr val="bg1"/>
              </a:solidFill>
              <a:latin typeface="Alef" panose="00000500000000000000" pitchFamily="2" charset="-79"/>
              <a:cs typeface="Alef" panose="00000500000000000000" pitchFamily="2" charset="-79"/>
            </a:rPr>
            <a:t>גף כלכלה- טיפול  בנושא עמדות ושירות רב קו-  רן שדמיי, ושלומית</a:t>
          </a:r>
        </a:p>
        <a:p>
          <a:pPr marL="0" lvl="0" indent="0" algn="ctr" defTabSz="622300" rtl="1">
            <a:lnSpc>
              <a:spcPct val="90000"/>
            </a:lnSpc>
            <a:spcBef>
              <a:spcPct val="0"/>
            </a:spcBef>
            <a:spcAft>
              <a:spcPct val="35000"/>
            </a:spcAft>
            <a:buNone/>
          </a:pP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r>
            <a:rPr lang="he-IL" sz="1000" b="1" kern="1200" dirty="0">
              <a:solidFill>
                <a:schemeClr val="bg1"/>
              </a:solidFill>
              <a:latin typeface="Alef" panose="00000500000000000000" pitchFamily="2" charset="-79"/>
              <a:cs typeface="Alef" panose="00000500000000000000" pitchFamily="2" charset="-79"/>
            </a:rPr>
            <a:t>טיפול בשלטי מידע אלקטרוניים – טל עופר</a:t>
          </a:r>
        </a:p>
      </dsp:txBody>
      <dsp:txXfrm>
        <a:off x="2910658" y="778496"/>
        <a:ext cx="1181767" cy="2550393"/>
      </dsp:txXfrm>
    </dsp:sp>
    <dsp:sp modelId="{D4AF253B-7DBB-49AB-B125-C0E8CD855DEA}">
      <dsp:nvSpPr>
        <dsp:cNvPr id="0" name=""/>
        <dsp:cNvSpPr/>
      </dsp:nvSpPr>
      <dsp:spPr>
        <a:xfrm>
          <a:off x="1370259" y="2705898"/>
          <a:ext cx="1761964" cy="734550"/>
        </a:xfrm>
        <a:prstGeom prst="ellipse">
          <a:avLst/>
        </a:prstGeom>
        <a:solidFill>
          <a:srgbClr val="43748E"/>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rtl="1">
            <a:lnSpc>
              <a:spcPct val="90000"/>
            </a:lnSpc>
            <a:spcBef>
              <a:spcPct val="0"/>
            </a:spcBef>
            <a:spcAft>
              <a:spcPct val="35000"/>
            </a:spcAft>
            <a:buNone/>
          </a:pPr>
          <a:r>
            <a:rPr lang="he-IL" sz="1400" b="1" kern="1200" dirty="0">
              <a:solidFill>
                <a:schemeClr val="bg1"/>
              </a:solidFill>
            </a:rPr>
            <a:t>רכבת ישראל וחברות תשתית נוספות</a:t>
          </a:r>
          <a:endParaRPr lang="he-IL" sz="1400" b="1" kern="1200" dirty="0">
            <a:solidFill>
              <a:schemeClr val="bg1"/>
            </a:solidFill>
            <a:latin typeface="Alef" panose="00000500000000000000" pitchFamily="2" charset="-79"/>
            <a:cs typeface="Alef" panose="00000500000000000000" pitchFamily="2" charset="-79"/>
          </a:endParaRPr>
        </a:p>
      </dsp:txBody>
      <dsp:txXfrm>
        <a:off x="1628293" y="2813470"/>
        <a:ext cx="1245896" cy="519406"/>
      </dsp:txXfrm>
    </dsp:sp>
    <dsp:sp modelId="{37381ABD-C62E-40F0-BB7C-713CD633958C}">
      <dsp:nvSpPr>
        <dsp:cNvPr id="0" name=""/>
        <dsp:cNvSpPr/>
      </dsp:nvSpPr>
      <dsp:spPr>
        <a:xfrm>
          <a:off x="161989" y="234358"/>
          <a:ext cx="1494549" cy="3760333"/>
        </a:xfrm>
        <a:prstGeom prst="ellipse">
          <a:avLst/>
        </a:prstGeom>
        <a:solidFill>
          <a:srgbClr val="43748E"/>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rtl="1">
            <a:lnSpc>
              <a:spcPct val="90000"/>
            </a:lnSpc>
            <a:spcBef>
              <a:spcPct val="0"/>
            </a:spcBef>
            <a:spcAft>
              <a:spcPct val="35000"/>
            </a:spcAft>
            <a:buNone/>
          </a:pPr>
          <a:r>
            <a:rPr lang="he-IL" sz="1400" b="1" u="sng" kern="1200" dirty="0">
              <a:solidFill>
                <a:schemeClr val="bg1"/>
              </a:solidFill>
            </a:rPr>
            <a:t>נתיבי איילון</a:t>
          </a:r>
        </a:p>
        <a:p>
          <a:pPr marL="0" lvl="0" indent="0" algn="ctr" defTabSz="622300" rtl="1">
            <a:lnSpc>
              <a:spcPct val="90000"/>
            </a:lnSpc>
            <a:spcBef>
              <a:spcPct val="0"/>
            </a:spcBef>
            <a:spcAft>
              <a:spcPct val="35000"/>
            </a:spcAft>
            <a:buNone/>
          </a:pPr>
          <a:r>
            <a:rPr lang="he-IL" sz="1400" b="1" kern="1200" dirty="0">
              <a:solidFill>
                <a:schemeClr val="bg1"/>
              </a:solidFill>
            </a:rPr>
            <a:t>תכנון </a:t>
          </a:r>
          <a:r>
            <a:rPr lang="he-IL" sz="1400" b="1" kern="1200" dirty="0" err="1">
              <a:solidFill>
                <a:schemeClr val="bg1"/>
              </a:solidFill>
            </a:rPr>
            <a:t>וסטטוטוריקה</a:t>
          </a:r>
          <a:r>
            <a:rPr lang="he-IL" sz="1400" b="1" kern="1200" dirty="0">
              <a:solidFill>
                <a:schemeClr val="bg1"/>
              </a:solidFill>
            </a:rPr>
            <a:t> (גל </a:t>
          </a:r>
          <a:r>
            <a:rPr lang="he-IL" sz="1400" b="1" kern="1200" dirty="0" err="1">
              <a:solidFill>
                <a:schemeClr val="bg1"/>
              </a:solidFill>
            </a:rPr>
            <a:t>מתוקי</a:t>
          </a:r>
          <a:r>
            <a:rPr lang="he-IL" sz="1400" b="1" kern="1200" dirty="0">
              <a:solidFill>
                <a:schemeClr val="bg1"/>
              </a:solidFill>
            </a:rPr>
            <a:t>)</a:t>
          </a:r>
        </a:p>
        <a:p>
          <a:pPr marL="0" lvl="0" indent="0" algn="ctr" defTabSz="622300" rtl="1">
            <a:lnSpc>
              <a:spcPct val="90000"/>
            </a:lnSpc>
            <a:spcBef>
              <a:spcPct val="0"/>
            </a:spcBef>
            <a:spcAft>
              <a:spcPct val="35000"/>
            </a:spcAft>
            <a:buNone/>
          </a:pPr>
          <a:endParaRPr lang="he-IL" sz="1400" b="1" kern="1200" dirty="0">
            <a:solidFill>
              <a:schemeClr val="bg1"/>
            </a:solidFill>
          </a:endParaRPr>
        </a:p>
        <a:p>
          <a:pPr marL="0" lvl="0" indent="0" algn="ctr" defTabSz="622300" rtl="1">
            <a:lnSpc>
              <a:spcPct val="90000"/>
            </a:lnSpc>
            <a:spcBef>
              <a:spcPct val="0"/>
            </a:spcBef>
            <a:spcAft>
              <a:spcPct val="35000"/>
            </a:spcAft>
            <a:buNone/>
          </a:pPr>
          <a:r>
            <a:rPr lang="he-IL" sz="1400" b="1" kern="1200" dirty="0">
              <a:solidFill>
                <a:schemeClr val="bg1"/>
              </a:solidFill>
            </a:rPr>
            <a:t>ביצוע- מערך מיעוטים,</a:t>
          </a:r>
        </a:p>
        <a:p>
          <a:pPr marL="0" lvl="0" indent="0" algn="ctr" defTabSz="622300" rtl="1">
            <a:lnSpc>
              <a:spcPct val="90000"/>
            </a:lnSpc>
            <a:spcBef>
              <a:spcPct val="0"/>
            </a:spcBef>
            <a:spcAft>
              <a:spcPct val="35000"/>
            </a:spcAft>
            <a:buNone/>
          </a:pPr>
          <a:r>
            <a:rPr lang="he-IL" sz="1400" b="1" kern="1200" dirty="0">
              <a:solidFill>
                <a:schemeClr val="bg1"/>
              </a:solidFill>
            </a:rPr>
            <a:t>(</a:t>
          </a:r>
          <a:r>
            <a:rPr lang="he-IL" sz="1400" b="1" kern="1200" dirty="0" err="1">
              <a:solidFill>
                <a:schemeClr val="bg1"/>
              </a:solidFill>
            </a:rPr>
            <a:t>זאהר</a:t>
          </a:r>
          <a:r>
            <a:rPr lang="he-IL" sz="1400" b="1" kern="1200" dirty="0">
              <a:solidFill>
                <a:schemeClr val="bg1"/>
              </a:solidFill>
            </a:rPr>
            <a:t> </a:t>
          </a:r>
          <a:r>
            <a:rPr lang="he-IL" sz="1400" b="1" kern="1200" dirty="0" err="1">
              <a:solidFill>
                <a:schemeClr val="bg1"/>
              </a:solidFill>
            </a:rPr>
            <a:t>קבלאן</a:t>
          </a:r>
          <a:r>
            <a:rPr lang="he-IL" sz="1000" b="1" kern="1200" dirty="0">
              <a:solidFill>
                <a:schemeClr val="bg1"/>
              </a:solidFill>
            </a:rPr>
            <a:t>) </a:t>
          </a:r>
        </a:p>
        <a:p>
          <a:pPr marL="0" lvl="0" indent="0" algn="ctr" defTabSz="622300" rtl="1">
            <a:lnSpc>
              <a:spcPct val="90000"/>
            </a:lnSpc>
            <a:spcBef>
              <a:spcPct val="0"/>
            </a:spcBef>
            <a:spcAft>
              <a:spcPct val="35000"/>
            </a:spcAft>
            <a:buNone/>
          </a:pP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endParaRPr lang="he-IL" sz="1000" b="1" kern="1200" dirty="0">
            <a:solidFill>
              <a:schemeClr val="bg1"/>
            </a:solidFill>
            <a:latin typeface="Alef" panose="00000500000000000000" pitchFamily="2" charset="-79"/>
            <a:cs typeface="Alef" panose="00000500000000000000" pitchFamily="2" charset="-79"/>
          </a:endParaRPr>
        </a:p>
        <a:p>
          <a:pPr marL="0" lvl="0" indent="0" algn="ctr" defTabSz="622300" rtl="1">
            <a:lnSpc>
              <a:spcPct val="90000"/>
            </a:lnSpc>
            <a:spcBef>
              <a:spcPct val="0"/>
            </a:spcBef>
            <a:spcAft>
              <a:spcPct val="35000"/>
            </a:spcAft>
            <a:buNone/>
          </a:pPr>
          <a:r>
            <a:rPr lang="he-IL" sz="1400" b="1" kern="1200" dirty="0">
              <a:solidFill>
                <a:schemeClr val="bg1"/>
              </a:solidFill>
              <a:latin typeface="Alef" panose="00000500000000000000" pitchFamily="2" charset="-79"/>
              <a:cs typeface="Alef" panose="00000500000000000000" pitchFamily="2" charset="-79"/>
            </a:rPr>
            <a:t>הובלת ביצוע </a:t>
          </a:r>
          <a:r>
            <a:rPr lang="he-IL" sz="1400" b="1" kern="1200" dirty="0" err="1">
              <a:solidFill>
                <a:schemeClr val="bg1"/>
              </a:solidFill>
              <a:latin typeface="Alef" panose="00000500000000000000" pitchFamily="2" charset="-79"/>
              <a:cs typeface="Alef" panose="00000500000000000000" pitchFamily="2" charset="-79"/>
            </a:rPr>
            <a:t>לפרויקטי</a:t>
          </a:r>
          <a:r>
            <a:rPr lang="he-IL" sz="1400" b="1" kern="1200" dirty="0">
              <a:solidFill>
                <a:schemeClr val="bg1"/>
              </a:solidFill>
              <a:latin typeface="Alef" panose="00000500000000000000" pitchFamily="2" charset="-79"/>
              <a:cs typeface="Alef" panose="00000500000000000000" pitchFamily="2" charset="-79"/>
            </a:rPr>
            <a:t> </a:t>
          </a:r>
          <a:r>
            <a:rPr lang="he-IL" sz="1400" b="1" kern="1200" dirty="0" err="1">
              <a:solidFill>
                <a:schemeClr val="bg1"/>
              </a:solidFill>
              <a:latin typeface="Alef" panose="00000500000000000000" pitchFamily="2" charset="-79"/>
              <a:cs typeface="Alef" panose="00000500000000000000" pitchFamily="2" charset="-79"/>
            </a:rPr>
            <a:t>תחצ</a:t>
          </a:r>
          <a:r>
            <a:rPr lang="he-IL" sz="1400" b="1" kern="1200" dirty="0">
              <a:solidFill>
                <a:schemeClr val="bg1"/>
              </a:solidFill>
              <a:latin typeface="Alef" panose="00000500000000000000" pitchFamily="2" charset="-79"/>
              <a:cs typeface="Alef" panose="00000500000000000000" pitchFamily="2" charset="-79"/>
            </a:rPr>
            <a:t> קצרי טווח</a:t>
          </a:r>
        </a:p>
        <a:p>
          <a:pPr marL="0" lvl="0" indent="0" algn="ctr" defTabSz="622300" rtl="1">
            <a:lnSpc>
              <a:spcPct val="90000"/>
            </a:lnSpc>
            <a:spcBef>
              <a:spcPct val="0"/>
            </a:spcBef>
            <a:spcAft>
              <a:spcPct val="35000"/>
            </a:spcAft>
            <a:buNone/>
          </a:pPr>
          <a:r>
            <a:rPr lang="he-IL" sz="1400" b="1" kern="1200" dirty="0">
              <a:solidFill>
                <a:schemeClr val="bg1"/>
              </a:solidFill>
              <a:latin typeface="Alef" panose="00000500000000000000" pitchFamily="2" charset="-79"/>
              <a:cs typeface="Alef" panose="00000500000000000000" pitchFamily="2" charset="-79"/>
            </a:rPr>
            <a:t>(אגף </a:t>
          </a:r>
          <a:r>
            <a:rPr lang="he-IL" sz="1400" b="1" kern="1200" dirty="0" err="1">
              <a:solidFill>
                <a:schemeClr val="bg1"/>
              </a:solidFill>
              <a:latin typeface="Alef" panose="00000500000000000000" pitchFamily="2" charset="-79"/>
              <a:cs typeface="Alef" panose="00000500000000000000" pitchFamily="2" charset="-79"/>
            </a:rPr>
            <a:t>תחצ</a:t>
          </a:r>
          <a:r>
            <a:rPr lang="he-IL" sz="1400" b="1" kern="1200" dirty="0">
              <a:solidFill>
                <a:schemeClr val="bg1"/>
              </a:solidFill>
              <a:latin typeface="Alef" panose="00000500000000000000" pitchFamily="2" charset="-79"/>
              <a:cs typeface="Alef" panose="00000500000000000000" pitchFamily="2" charset="-79"/>
            </a:rPr>
            <a:t>- עמוס </a:t>
          </a:r>
          <a:r>
            <a:rPr lang="he-IL" sz="1400" b="1" kern="1200" dirty="0" err="1">
              <a:solidFill>
                <a:schemeClr val="bg1"/>
              </a:solidFill>
              <a:latin typeface="Alef" panose="00000500000000000000" pitchFamily="2" charset="-79"/>
              <a:cs typeface="Alef" panose="00000500000000000000" pitchFamily="2" charset="-79"/>
            </a:rPr>
            <a:t>וינטרוב</a:t>
          </a:r>
          <a:r>
            <a:rPr lang="he-IL" sz="1400" b="1" kern="1200" dirty="0">
              <a:solidFill>
                <a:schemeClr val="bg1"/>
              </a:solidFill>
              <a:latin typeface="Alef" panose="00000500000000000000" pitchFamily="2" charset="-79"/>
              <a:cs typeface="Alef" panose="00000500000000000000" pitchFamily="2" charset="-79"/>
            </a:rPr>
            <a:t>)</a:t>
          </a:r>
        </a:p>
      </dsp:txBody>
      <dsp:txXfrm>
        <a:off x="380861" y="785046"/>
        <a:ext cx="1056805" cy="265895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791B09E-BD85-4D4B-BF0F-2B5BE5CD931C}" type="datetimeFigureOut">
              <a:rPr lang="he-IL" smtClean="0"/>
              <a:pPr/>
              <a:t>א'/תמוז/תש"ף</a:t>
            </a:fld>
            <a:endParaRPr lang="he-IL"/>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43A123E4-D73D-4489-A1DC-9DE4C8D7C8A2}" type="slidenum">
              <a:rPr lang="he-IL" smtClean="0"/>
              <a:pPr/>
              <a:t>‹#›</a:t>
            </a:fld>
            <a:endParaRPr lang="he-IL"/>
          </a:p>
        </p:txBody>
      </p:sp>
    </p:spTree>
    <p:extLst>
      <p:ext uri="{BB962C8B-B14F-4D97-AF65-F5344CB8AC3E}">
        <p14:creationId xmlns:p14="http://schemas.microsoft.com/office/powerpoint/2010/main" val="1340693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23AAF8A-C0F0-455A-B0FF-343FFE4DB00E}" type="datetimeFigureOut">
              <a:rPr lang="he-IL" smtClean="0"/>
              <a:pPr/>
              <a:t>א'/תמוז/תש"ף</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AF0C822-8529-4B6E-AF03-D8370DE1A8D0}" type="slidenum">
              <a:rPr lang="he-IL" smtClean="0"/>
              <a:pPr/>
              <a:t>‹#›</a:t>
            </a:fld>
            <a:endParaRPr lang="he-IL"/>
          </a:p>
        </p:txBody>
      </p:sp>
    </p:spTree>
    <p:extLst>
      <p:ext uri="{BB962C8B-B14F-4D97-AF65-F5344CB8AC3E}">
        <p14:creationId xmlns:p14="http://schemas.microsoft.com/office/powerpoint/2010/main" val="33973820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1"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1</a:t>
            </a:fld>
            <a:endParaRPr lang="he-IL"/>
          </a:p>
        </p:txBody>
      </p:sp>
    </p:spTree>
    <p:extLst>
      <p:ext uri="{BB962C8B-B14F-4D97-AF65-F5344CB8AC3E}">
        <p14:creationId xmlns:p14="http://schemas.microsoft.com/office/powerpoint/2010/main" val="2716591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11</a:t>
            </a:fld>
            <a:endParaRPr lang="he-IL"/>
          </a:p>
        </p:txBody>
      </p:sp>
    </p:spTree>
    <p:extLst>
      <p:ext uri="{BB962C8B-B14F-4D97-AF65-F5344CB8AC3E}">
        <p14:creationId xmlns:p14="http://schemas.microsoft.com/office/powerpoint/2010/main" val="1257670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3</a:t>
            </a:fld>
            <a:endParaRPr lang="he-IL"/>
          </a:p>
        </p:txBody>
      </p:sp>
    </p:spTree>
    <p:extLst>
      <p:ext uri="{BB962C8B-B14F-4D97-AF65-F5344CB8AC3E}">
        <p14:creationId xmlns:p14="http://schemas.microsoft.com/office/powerpoint/2010/main" val="48161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4</a:t>
            </a:fld>
            <a:endParaRPr lang="he-IL"/>
          </a:p>
        </p:txBody>
      </p:sp>
    </p:spTree>
    <p:extLst>
      <p:ext uri="{BB962C8B-B14F-4D97-AF65-F5344CB8AC3E}">
        <p14:creationId xmlns:p14="http://schemas.microsoft.com/office/powerpoint/2010/main" val="3729616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5</a:t>
            </a:fld>
            <a:endParaRPr lang="he-IL"/>
          </a:p>
        </p:txBody>
      </p:sp>
    </p:spTree>
    <p:extLst>
      <p:ext uri="{BB962C8B-B14F-4D97-AF65-F5344CB8AC3E}">
        <p14:creationId xmlns:p14="http://schemas.microsoft.com/office/powerpoint/2010/main" val="3729616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6</a:t>
            </a:fld>
            <a:endParaRPr lang="he-IL"/>
          </a:p>
        </p:txBody>
      </p:sp>
    </p:spTree>
    <p:extLst>
      <p:ext uri="{BB962C8B-B14F-4D97-AF65-F5344CB8AC3E}">
        <p14:creationId xmlns:p14="http://schemas.microsoft.com/office/powerpoint/2010/main" val="2292560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7</a:t>
            </a:fld>
            <a:endParaRPr lang="he-IL"/>
          </a:p>
        </p:txBody>
      </p:sp>
    </p:spTree>
    <p:extLst>
      <p:ext uri="{BB962C8B-B14F-4D97-AF65-F5344CB8AC3E}">
        <p14:creationId xmlns:p14="http://schemas.microsoft.com/office/powerpoint/2010/main" val="3135723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8</a:t>
            </a:fld>
            <a:endParaRPr lang="he-IL"/>
          </a:p>
        </p:txBody>
      </p:sp>
    </p:spTree>
    <p:extLst>
      <p:ext uri="{BB962C8B-B14F-4D97-AF65-F5344CB8AC3E}">
        <p14:creationId xmlns:p14="http://schemas.microsoft.com/office/powerpoint/2010/main" val="76047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9</a:t>
            </a:fld>
            <a:endParaRPr lang="he-IL"/>
          </a:p>
        </p:txBody>
      </p:sp>
    </p:spTree>
    <p:extLst>
      <p:ext uri="{BB962C8B-B14F-4D97-AF65-F5344CB8AC3E}">
        <p14:creationId xmlns:p14="http://schemas.microsoft.com/office/powerpoint/2010/main" val="2700340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1143000" y="685800"/>
            <a:ext cx="4572000" cy="3429000"/>
          </a:xfrm>
        </p:spPr>
      </p:sp>
      <p:sp>
        <p:nvSpPr>
          <p:cNvPr id="3" name="מציין מיקום של הערות 2"/>
          <p:cNvSpPr>
            <a:spLocks noGrp="1"/>
          </p:cNvSpPr>
          <p:nvPr>
            <p:ph type="body" idx="1"/>
          </p:nvPr>
        </p:nvSpPr>
        <p:spPr/>
        <p:txBody>
          <a:bodyPr>
            <a:normAutofit/>
          </a:bodyPr>
          <a:lstStyle/>
          <a:p>
            <a:endParaRPr lang="he-IL" baseline="0" dirty="0"/>
          </a:p>
        </p:txBody>
      </p:sp>
      <p:sp>
        <p:nvSpPr>
          <p:cNvPr id="4" name="מציין מיקום של מספר שקופית 3"/>
          <p:cNvSpPr>
            <a:spLocks noGrp="1"/>
          </p:cNvSpPr>
          <p:nvPr>
            <p:ph type="sldNum" sz="quarter" idx="10"/>
          </p:nvPr>
        </p:nvSpPr>
        <p:spPr/>
        <p:txBody>
          <a:bodyPr/>
          <a:lstStyle/>
          <a:p>
            <a:fld id="{1AF0C822-8529-4B6E-AF03-D8370DE1A8D0}" type="slidenum">
              <a:rPr lang="he-IL" smtClean="0"/>
              <a:pPr/>
              <a:t>10</a:t>
            </a:fld>
            <a:endParaRPr lang="he-IL"/>
          </a:p>
        </p:txBody>
      </p:sp>
    </p:spTree>
    <p:extLst>
      <p:ext uri="{BB962C8B-B14F-4D97-AF65-F5344CB8AC3E}">
        <p14:creationId xmlns:p14="http://schemas.microsoft.com/office/powerpoint/2010/main" val="364912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9"/>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56357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54B50-B4C6-4CED-803E-EA39FB05CD25}" type="datetime1">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87284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6"/>
            <a:ext cx="5800725"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9183CD-2005-478C-83F7-9101F689E410}" type="datetime1">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37932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תמונה 6" descr="תמונה1.png"/>
          <p:cNvPicPr>
            <a:picLocks noChangeAspect="1"/>
          </p:cNvPicPr>
          <p:nvPr userDrawn="1"/>
        </p:nvPicPr>
        <p:blipFill>
          <a:blip r:embed="rId2" cstate="screen">
            <a:lum bright="6000"/>
            <a:extLst>
              <a:ext uri="{28A0092B-C50C-407E-A947-70E740481C1C}">
                <a14:useLocalDpi xmlns:a14="http://schemas.microsoft.com/office/drawing/2010/main"/>
              </a:ext>
            </a:extLst>
          </a:blip>
          <a:stretch>
            <a:fillRect/>
          </a:stretch>
        </p:blipFill>
        <p:spPr>
          <a:xfrm>
            <a:off x="133104" y="6144118"/>
            <a:ext cx="7491014" cy="63304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מחבר ישר 8"/>
          <p:cNvCxnSpPr/>
          <p:nvPr userDrawn="1"/>
        </p:nvCxnSpPr>
        <p:spPr>
          <a:xfrm>
            <a:off x="417310" y="5910255"/>
            <a:ext cx="8309381" cy="0"/>
          </a:xfrm>
          <a:prstGeom prst="line">
            <a:avLst/>
          </a:prstGeom>
          <a:ln w="12700" cap="rnd">
            <a:solidFill>
              <a:srgbClr val="43748E">
                <a:alpha val="62000"/>
              </a:srgbClr>
            </a:solidFill>
            <a:round/>
          </a:ln>
          <a:effectLst>
            <a:innerShdw blurRad="63500" dist="50800" dir="16200000">
              <a:srgbClr val="858591">
                <a:alpha val="50000"/>
              </a:srgbClr>
            </a:innerShdw>
          </a:effectLst>
        </p:spPr>
        <p:style>
          <a:lnRef idx="1">
            <a:schemeClr val="accent1"/>
          </a:lnRef>
          <a:fillRef idx="0">
            <a:schemeClr val="accent1"/>
          </a:fillRef>
          <a:effectRef idx="0">
            <a:schemeClr val="accent1"/>
          </a:effectRef>
          <a:fontRef idx="minor">
            <a:schemeClr val="tx1"/>
          </a:fontRef>
        </p:style>
      </p:cxnSp>
      <p:sp>
        <p:nvSpPr>
          <p:cNvPr id="10" name="Slide Number Placeholder 5"/>
          <p:cNvSpPr txBox="1">
            <a:spLocks/>
          </p:cNvSpPr>
          <p:nvPr userDrawn="1"/>
        </p:nvSpPr>
        <p:spPr>
          <a:xfrm>
            <a:off x="8309089" y="5910255"/>
            <a:ext cx="62865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Alef" panose="00000500000000000000" pitchFamily="2" charset="-79"/>
                <a:ea typeface="+mn-ea"/>
                <a:cs typeface="Alef" panose="00000500000000000000" pitchFamily="2" charset="-79"/>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D8D0AB3-B61A-A541-B2E7-CB170E545F64}" type="slidenum">
              <a:rPr lang="en-US" sz="1600" smtClean="0">
                <a:solidFill>
                  <a:srgbClr val="858591"/>
                </a:solidFill>
              </a:rPr>
              <a:pPr/>
              <a:t>‹#›</a:t>
            </a:fld>
            <a:endParaRPr lang="en-US" sz="1600" dirty="0">
              <a:solidFill>
                <a:srgbClr val="858591"/>
              </a:solidFill>
            </a:endParaRPr>
          </a:p>
        </p:txBody>
      </p:sp>
      <p:pic>
        <p:nvPicPr>
          <p:cNvPr id="2050" name="Picture 2" descr="C:\Users\erela\Documents\ענייני עבודה\מכון ירושלים למחקרי מדיניות\תחבורה מקיימת\לוגואים רשויות מיזם\לוגו אשכול השרון סגור-0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64109" y="6152798"/>
            <a:ext cx="959305" cy="6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40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7"/>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14CFFD-E1D9-4DEE-923D-033FC21B08CC}" type="datetime1">
              <a:rPr lang="en-US" smtClean="0"/>
              <a:pPr/>
              <a:t>6/23/2020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127175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4"/>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4"/>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2E0447-1A6B-4101-8B42-640A222E2F72}" type="datetime1">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557110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D56DD7-3BF9-441A-B551-7614EB0B85FA}" type="datetime1">
              <a:rPr lang="en-US" smtClean="0"/>
              <a:pPr/>
              <a:t>6/23/2020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33051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EEB5BE-EE11-44D6-A546-C1938706050B}" type="datetime1">
              <a:rPr lang="en-US" smtClean="0"/>
              <a:pPr/>
              <a:t>6/23/2020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156696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B83AE-D537-459B-84A0-901CB9AB7F7C}" type="datetime1">
              <a:rPr lang="en-US" smtClean="0"/>
              <a:pPr/>
              <a:t>6/23/2020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132134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9"/>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DA7771-6567-4658-9A64-E8469591EF03}" type="datetime1">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72287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9"/>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EDB143-C064-40CB-A50C-FD28B3C8FC2F}" type="datetime1">
              <a:rPr lang="en-US" smtClean="0"/>
              <a:pPr/>
              <a:t>6/23/2020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D0AB3-B61A-A541-B2E7-CB170E545F64}" type="slidenum">
              <a:rPr lang="en-US" smtClean="0"/>
              <a:pPr/>
              <a:t>‹#›</a:t>
            </a:fld>
            <a:endParaRPr lang="en-US"/>
          </a:p>
        </p:txBody>
      </p:sp>
    </p:spTree>
    <p:extLst>
      <p:ext uri="{BB962C8B-B14F-4D97-AF65-F5344CB8AC3E}">
        <p14:creationId xmlns:p14="http://schemas.microsoft.com/office/powerpoint/2010/main" val="96461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4"/>
            <a:ext cx="78867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4"/>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1FEE3-A0D4-461A-90ED-978BE359FF47}" type="datetime1">
              <a:rPr lang="en-US" smtClean="0"/>
              <a:pPr/>
              <a:t>6/23/2020</a:t>
            </a:fld>
            <a:endParaRPr lang="en-US"/>
          </a:p>
        </p:txBody>
      </p:sp>
      <p:sp>
        <p:nvSpPr>
          <p:cNvPr id="5" name="Footer Placeholder 4"/>
          <p:cNvSpPr>
            <a:spLocks noGrp="1"/>
          </p:cNvSpPr>
          <p:nvPr>
            <p:ph type="ftr" sz="quarter" idx="3"/>
          </p:nvPr>
        </p:nvSpPr>
        <p:spPr>
          <a:xfrm>
            <a:off x="3028950" y="6356354"/>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4"/>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D0AB3-B61A-A541-B2E7-CB170E545F64}" type="slidenum">
              <a:rPr lang="en-US" smtClean="0"/>
              <a:pPr/>
              <a:t>‹#›</a:t>
            </a:fld>
            <a:endParaRPr lang="en-US"/>
          </a:p>
        </p:txBody>
      </p:sp>
    </p:spTree>
    <p:extLst>
      <p:ext uri="{BB962C8B-B14F-4D97-AF65-F5344CB8AC3E}">
        <p14:creationId xmlns:p14="http://schemas.microsoft.com/office/powerpoint/2010/main" val="1689283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ransportation.org.il/sites/default/files/pirsum/pgysht_shkvl_hshrvn_ntsygy_rshvyvt_rbyvt_22-4-2020_mtsgt_lhptsh.pdf" TargetMode="External"/><Relationship Id="rId7" Type="http://schemas.openxmlformats.org/officeDocument/2006/relationships/hyperlink" Target="http://www.transportation.org.il/event/4374/video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transportation.org.il/he/node/4377" TargetMode="External"/><Relationship Id="rId5" Type="http://schemas.openxmlformats.org/officeDocument/2006/relationships/hyperlink" Target="http://www.transportation.org.il/node/4360/event-publications" TargetMode="External"/><Relationship Id="rId4" Type="http://schemas.openxmlformats.org/officeDocument/2006/relationships/hyperlink" Target="http://www.transportation.org.il/node/4348/event-publications"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מלבן 5"/>
          <p:cNvSpPr/>
          <p:nvPr/>
        </p:nvSpPr>
        <p:spPr>
          <a:xfrm>
            <a:off x="2204528" y="1066912"/>
            <a:ext cx="6104262" cy="4162288"/>
          </a:xfrm>
          <a:prstGeom prst="rect">
            <a:avLst/>
          </a:prstGeom>
          <a:solidFill>
            <a:schemeClr val="bg1">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769143" y="3610853"/>
            <a:ext cx="6275294" cy="830997"/>
          </a:xfrm>
          <a:prstGeom prst="rect">
            <a:avLst/>
          </a:prstGeom>
        </p:spPr>
        <p:txBody>
          <a:bodyPr wrap="square">
            <a:spAutoFit/>
          </a:bodyPr>
          <a:lstStyle/>
          <a:p>
            <a:pPr algn="r" rtl="1"/>
            <a:r>
              <a:rPr lang="he-IL" sz="1600" b="1" dirty="0">
                <a:latin typeface="Alef" panose="00000500000000000000" pitchFamily="2" charset="-79"/>
                <a:cs typeface="Alef" panose="00000500000000000000" pitchFamily="2" charset="-79"/>
              </a:rPr>
              <a:t>מפגש 6,    יולי 2020</a:t>
            </a:r>
          </a:p>
          <a:p>
            <a:pPr algn="r" rtl="1"/>
            <a:endParaRPr lang="he-IL" sz="1600" b="1" dirty="0">
              <a:latin typeface="Alef" panose="00000500000000000000" pitchFamily="2" charset="-79"/>
              <a:cs typeface="Alef" panose="00000500000000000000" pitchFamily="2" charset="-79"/>
            </a:endParaRPr>
          </a:p>
          <a:p>
            <a:pPr algn="r" rtl="1"/>
            <a:r>
              <a:rPr lang="he-IL" sz="1600" b="1" dirty="0">
                <a:latin typeface="Alef" panose="00000500000000000000" pitchFamily="2" charset="-79"/>
                <a:cs typeface="Alef" panose="00000500000000000000" pitchFamily="2" charset="-79"/>
              </a:rPr>
              <a:t>הנחייה: תמר קינן- תחבורה היום ומחר, נעם </a:t>
            </a:r>
            <a:r>
              <a:rPr lang="he-IL" sz="1600" b="1" dirty="0" err="1">
                <a:latin typeface="Alef" panose="00000500000000000000" pitchFamily="2" charset="-79"/>
                <a:cs typeface="Alef" panose="00000500000000000000" pitchFamily="2" charset="-79"/>
              </a:rPr>
              <a:t>קלייטמן</a:t>
            </a:r>
            <a:r>
              <a:rPr lang="he-IL" sz="1600" b="1" dirty="0">
                <a:latin typeface="Alef" panose="00000500000000000000" pitchFamily="2" charset="-79"/>
                <a:cs typeface="Alef" panose="00000500000000000000" pitchFamily="2" charset="-79"/>
              </a:rPr>
              <a:t> – אשכול השרון</a:t>
            </a:r>
          </a:p>
        </p:txBody>
      </p:sp>
      <p:pic>
        <p:nvPicPr>
          <p:cNvPr id="5" name="תמונה 4" descr="תמונה1.png"/>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362458" y="4688618"/>
            <a:ext cx="5088664" cy="430029"/>
          </a:xfrm>
          <a:prstGeom prst="rect">
            <a:avLst/>
          </a:prstGeom>
        </p:spPr>
      </p:pic>
      <p:sp>
        <p:nvSpPr>
          <p:cNvPr id="2" name="מלבן 1"/>
          <p:cNvSpPr/>
          <p:nvPr/>
        </p:nvSpPr>
        <p:spPr>
          <a:xfrm>
            <a:off x="2630379" y="1583132"/>
            <a:ext cx="5472518" cy="2185214"/>
          </a:xfrm>
          <a:prstGeom prst="rect">
            <a:avLst/>
          </a:prstGeom>
        </p:spPr>
        <p:txBody>
          <a:bodyPr wrap="square">
            <a:spAutoFit/>
          </a:bodyPr>
          <a:lstStyle/>
          <a:p>
            <a:pPr algn="ctr" rtl="1"/>
            <a:r>
              <a:rPr lang="he-IL" sz="2000" b="1" dirty="0">
                <a:solidFill>
                  <a:srgbClr val="C00000"/>
                </a:solidFill>
                <a:latin typeface="Alef" panose="00000500000000000000" pitchFamily="2" charset="-79"/>
                <a:cs typeface="Alef" panose="00000500000000000000" pitchFamily="2" charset="-79"/>
              </a:rPr>
              <a:t>ליווי פורום תחבורה רשויות ערביות באשכול השרון:</a:t>
            </a:r>
          </a:p>
          <a:p>
            <a:pPr algn="ctr" rtl="1"/>
            <a:endParaRPr lang="he-IL" sz="2000" b="1" dirty="0">
              <a:solidFill>
                <a:srgbClr val="C00000"/>
              </a:solidFill>
              <a:latin typeface="Alef" panose="00000500000000000000" pitchFamily="2" charset="-79"/>
              <a:cs typeface="Alef" panose="00000500000000000000" pitchFamily="2" charset="-79"/>
            </a:endParaRPr>
          </a:p>
          <a:p>
            <a:pPr algn="ctr" rtl="1"/>
            <a:r>
              <a:rPr lang="he-IL" sz="3200" b="1" dirty="0">
                <a:solidFill>
                  <a:srgbClr val="C00000"/>
                </a:solidFill>
                <a:latin typeface="Alef" panose="00000500000000000000" pitchFamily="2" charset="-79"/>
                <a:cs typeface="Alef" panose="00000500000000000000" pitchFamily="2" charset="-79"/>
              </a:rPr>
              <a:t>טייבה, טירה, </a:t>
            </a:r>
            <a:r>
              <a:rPr lang="he-IL" sz="3200" b="1" dirty="0" err="1">
                <a:solidFill>
                  <a:srgbClr val="C00000"/>
                </a:solidFill>
                <a:latin typeface="Alef" panose="00000500000000000000" pitchFamily="2" charset="-79"/>
                <a:cs typeface="Alef" panose="00000500000000000000" pitchFamily="2" charset="-79"/>
              </a:rPr>
              <a:t>קלנסווה</a:t>
            </a:r>
            <a:r>
              <a:rPr lang="he-IL" sz="3200" b="1" dirty="0">
                <a:solidFill>
                  <a:srgbClr val="C00000"/>
                </a:solidFill>
                <a:latin typeface="Alef" panose="00000500000000000000" pitchFamily="2" charset="-79"/>
                <a:cs typeface="Alef" panose="00000500000000000000" pitchFamily="2" charset="-79"/>
              </a:rPr>
              <a:t>, ג'לג'וליה, כפר ברא, כפר קאסם</a:t>
            </a:r>
          </a:p>
          <a:p>
            <a:pPr algn="r" rtl="1"/>
            <a:endParaRPr lang="he-IL" sz="3200" b="1" dirty="0">
              <a:solidFill>
                <a:srgbClr val="C00000"/>
              </a:solidFill>
              <a:latin typeface="Alef" panose="00000500000000000000" pitchFamily="2" charset="-79"/>
              <a:cs typeface="Alef" panose="00000500000000000000" pitchFamily="2" charset="-79"/>
            </a:endParaRPr>
          </a:p>
        </p:txBody>
      </p:sp>
      <p:pic>
        <p:nvPicPr>
          <p:cNvPr id="1026" name="Picture 2" descr="C:\Users\erela\Documents\ענייני עבודה\מכון ירושלים למחקרי מדיניות\תחבורה מקיימת\לוגואים רשויות מיזם\לוגו אשכול השרון סגור-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6408" y="4653897"/>
            <a:ext cx="822068" cy="555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30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a:latin typeface="Alef" panose="00000500000000000000" pitchFamily="2" charset="-79"/>
                <a:cs typeface="Alef" panose="00000500000000000000" pitchFamily="2" charset="-79"/>
              </a:rPr>
              <a:t>איתור שטחים למסופי קצה</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10</a:t>
            </a:fld>
            <a:endParaRPr lang="en-US"/>
          </a:p>
        </p:txBody>
      </p:sp>
      <p:sp>
        <p:nvSpPr>
          <p:cNvPr id="3" name="AutoShape 2" descr="blob:https://web.whatsapp.com/b6f5524a-6c4c-46c7-ba82-dc42bb9e6697"/>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9" name="מלבן 11">
            <a:extLst>
              <a:ext uri="{FF2B5EF4-FFF2-40B4-BE49-F238E27FC236}">
                <a16:creationId xmlns:a16="http://schemas.microsoft.com/office/drawing/2014/main" id="{AC045246-B065-41A8-BE1C-1C63E2ECEE4B}"/>
              </a:ext>
            </a:extLst>
          </p:cNvPr>
          <p:cNvSpPr/>
          <p:nvPr/>
        </p:nvSpPr>
        <p:spPr>
          <a:xfrm>
            <a:off x="229529" y="800100"/>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914400" lvl="1" indent="-457200" algn="r" rtl="1">
              <a:buFont typeface="Arial" panose="020B0604020202020204" pitchFamily="34" charset="0"/>
              <a:buChar char="•"/>
            </a:pPr>
            <a:endParaRPr lang="he-IL" sz="2800" dirty="0">
              <a:solidFill>
                <a:srgbClr val="362E24"/>
              </a:solidFill>
              <a:latin typeface="Alef" panose="00000500000000000000" pitchFamily="2" charset="-79"/>
              <a:cs typeface="Alef" panose="00000500000000000000" pitchFamily="2" charset="-79"/>
            </a:endParaRPr>
          </a:p>
          <a:p>
            <a:pPr marL="914400" lvl="1" indent="-457200" algn="r" rtl="1">
              <a:buFont typeface="Arial" panose="020B0604020202020204" pitchFamily="34" charset="0"/>
              <a:buChar char="•"/>
            </a:pPr>
            <a:endParaRPr lang="he-IL" sz="2800" dirty="0">
              <a:solidFill>
                <a:srgbClr val="362E24"/>
              </a:solidFill>
              <a:latin typeface="Alef" panose="00000500000000000000" pitchFamily="2" charset="-79"/>
              <a:cs typeface="Alef" panose="00000500000000000000" pitchFamily="2" charset="-79"/>
            </a:endParaRPr>
          </a:p>
          <a:p>
            <a:pPr lvl="1" algn="r" rtl="1"/>
            <a:r>
              <a:rPr lang="he-IL" sz="2800" dirty="0">
                <a:solidFill>
                  <a:srgbClr val="362E24"/>
                </a:solidFill>
                <a:latin typeface="Alef" panose="00000500000000000000" pitchFamily="2" charset="-79"/>
                <a:cs typeface="Alef" panose="00000500000000000000" pitchFamily="2" charset="-79"/>
              </a:rPr>
              <a:t>הרשויות נדרשות כרגע לספק שטחים שיהיו מיועדים למסופי קצה של קווי האוטובוס בתחומי הרשות.   קיים קושי רב באיתור שטחים לאור העובדה שמדובר בשטחים פרטיים.  </a:t>
            </a:r>
            <a:r>
              <a:rPr lang="he-IL" sz="2800">
                <a:solidFill>
                  <a:srgbClr val="362E24"/>
                </a:solidFill>
                <a:latin typeface="Alef" panose="00000500000000000000" pitchFamily="2" charset="-79"/>
                <a:cs typeface="Alef" panose="00000500000000000000" pitchFamily="2" charset="-79"/>
              </a:rPr>
              <a:t>כיצד להתקדם:</a:t>
            </a:r>
          </a:p>
          <a:p>
            <a:pPr lvl="1" algn="r" rtl="1"/>
            <a:endParaRPr lang="he-IL" sz="2800" dirty="0">
              <a:solidFill>
                <a:srgbClr val="362E24"/>
              </a:solidFill>
              <a:latin typeface="Alef" panose="00000500000000000000" pitchFamily="2" charset="-79"/>
              <a:cs typeface="Alef" panose="00000500000000000000" pitchFamily="2" charset="-79"/>
            </a:endParaRPr>
          </a:p>
          <a:p>
            <a:pPr marL="914400" lvl="1" indent="-457200" algn="r" rtl="1">
              <a:buFont typeface="Arial" panose="020B0604020202020204" pitchFamily="34" charset="0"/>
              <a:buChar char="•"/>
            </a:pPr>
            <a:r>
              <a:rPr lang="he-IL" sz="2800" dirty="0">
                <a:solidFill>
                  <a:srgbClr val="362E24"/>
                </a:solidFill>
                <a:latin typeface="Alef" panose="00000500000000000000" pitchFamily="2" charset="-79"/>
                <a:cs typeface="Alef" panose="00000500000000000000" pitchFamily="2" charset="-79"/>
              </a:rPr>
              <a:t>למידת עמיתים</a:t>
            </a:r>
          </a:p>
          <a:p>
            <a:pPr marL="914400" lvl="1" indent="-457200" algn="r" rtl="1">
              <a:buFont typeface="Arial" panose="020B0604020202020204" pitchFamily="34" charset="0"/>
              <a:buChar char="•"/>
            </a:pPr>
            <a:r>
              <a:rPr lang="he-IL" sz="2800" dirty="0">
                <a:solidFill>
                  <a:srgbClr val="362E24"/>
                </a:solidFill>
                <a:latin typeface="Alef" panose="00000500000000000000" pitchFamily="2" charset="-79"/>
                <a:cs typeface="Alef" panose="00000500000000000000" pitchFamily="2" charset="-79"/>
              </a:rPr>
              <a:t>פגישת חשיבה משותפת</a:t>
            </a:r>
          </a:p>
          <a:p>
            <a:pPr marL="914400" lvl="1" indent="-457200" algn="r" rtl="1">
              <a:buFont typeface="Arial" panose="020B0604020202020204" pitchFamily="34" charset="0"/>
              <a:buChar char="•"/>
            </a:pPr>
            <a:r>
              <a:rPr lang="he-IL" sz="2800" dirty="0">
                <a:solidFill>
                  <a:srgbClr val="362E24"/>
                </a:solidFill>
                <a:latin typeface="Alef" panose="00000500000000000000" pitchFamily="2" charset="-79"/>
                <a:cs typeface="Alef" panose="00000500000000000000" pitchFamily="2" charset="-79"/>
              </a:rPr>
              <a:t>דיון עם אלה שוורץ מנתיבי איילון</a:t>
            </a:r>
          </a:p>
          <a:p>
            <a:pPr marL="914400" lvl="1" indent="-457200" algn="r" rtl="1">
              <a:buFont typeface="Arial" panose="020B0604020202020204" pitchFamily="34" charset="0"/>
              <a:buChar char="•"/>
            </a:pPr>
            <a:endParaRPr lang="he-IL" sz="2800" dirty="0">
              <a:solidFill>
                <a:srgbClr val="362E24"/>
              </a:solidFill>
              <a:latin typeface="Alef" panose="00000500000000000000" pitchFamily="2" charset="-79"/>
              <a:cs typeface="Alef" panose="00000500000000000000" pitchFamily="2" charset="-79"/>
            </a:endParaRPr>
          </a:p>
          <a:p>
            <a:pPr lvl="1" algn="r" rtl="1"/>
            <a:endParaRPr lang="he-IL" sz="2800" dirty="0">
              <a:solidFill>
                <a:srgbClr val="362E24"/>
              </a:solidFill>
              <a:latin typeface="Alef" panose="00000500000000000000" pitchFamily="2" charset="-79"/>
              <a:cs typeface="Alef" panose="00000500000000000000" pitchFamily="2" charset="-79"/>
            </a:endParaRPr>
          </a:p>
        </p:txBody>
      </p:sp>
    </p:spTree>
    <p:extLst>
      <p:ext uri="{BB962C8B-B14F-4D97-AF65-F5344CB8AC3E}">
        <p14:creationId xmlns:p14="http://schemas.microsoft.com/office/powerpoint/2010/main" val="4514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a:latin typeface="Alef" panose="00000500000000000000" pitchFamily="2" charset="-79"/>
                <a:cs typeface="Alef" panose="00000500000000000000" pitchFamily="2" charset="-79"/>
              </a:rPr>
              <a:t>תודה לכולם על ההשתתפות</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11</a:t>
            </a:fld>
            <a:endParaRPr lang="en-US"/>
          </a:p>
        </p:txBody>
      </p:sp>
      <p:sp>
        <p:nvSpPr>
          <p:cNvPr id="3" name="AutoShape 2" descr="blob:https://web.whatsapp.com/b6f5524a-6c4c-46c7-ba82-dc42bb9e6697"/>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9" name="מלבן 11">
            <a:extLst>
              <a:ext uri="{FF2B5EF4-FFF2-40B4-BE49-F238E27FC236}">
                <a16:creationId xmlns:a16="http://schemas.microsoft.com/office/drawing/2014/main" id="{AC045246-B065-41A8-BE1C-1C63E2ECEE4B}"/>
              </a:ext>
            </a:extLst>
          </p:cNvPr>
          <p:cNvSpPr/>
          <p:nvPr/>
        </p:nvSpPr>
        <p:spPr>
          <a:xfrm>
            <a:off x="-63001" y="1174520"/>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914400" lvl="1" indent="-457200" algn="r" rtl="1">
              <a:buFont typeface="Arial" panose="020B0604020202020204" pitchFamily="34" charset="0"/>
              <a:buChar char="•"/>
            </a:pPr>
            <a:endParaRPr lang="he-IL" sz="2800" dirty="0">
              <a:solidFill>
                <a:srgbClr val="362E24"/>
              </a:solidFill>
              <a:latin typeface="Alef" panose="00000500000000000000" pitchFamily="2" charset="-79"/>
              <a:cs typeface="Alef" panose="00000500000000000000" pitchFamily="2" charset="-79"/>
            </a:endParaRPr>
          </a:p>
          <a:p>
            <a:pPr marL="914400" lvl="1" indent="-457200" algn="r" rtl="1">
              <a:buFont typeface="Arial" panose="020B0604020202020204" pitchFamily="34" charset="0"/>
              <a:buChar char="•"/>
            </a:pPr>
            <a:endParaRPr lang="he-IL" sz="2800" dirty="0">
              <a:solidFill>
                <a:srgbClr val="362E24"/>
              </a:solidFill>
              <a:latin typeface="Alef" panose="00000500000000000000" pitchFamily="2" charset="-79"/>
              <a:cs typeface="Alef" panose="00000500000000000000" pitchFamily="2" charset="-79"/>
            </a:endParaRPr>
          </a:p>
          <a:p>
            <a:pPr lvl="1" algn="r" rtl="1"/>
            <a:endParaRPr lang="he-IL" sz="2800" dirty="0">
              <a:solidFill>
                <a:srgbClr val="362E24"/>
              </a:solidFill>
              <a:latin typeface="Alef" panose="00000500000000000000" pitchFamily="2" charset="-79"/>
              <a:cs typeface="Alef" panose="00000500000000000000" pitchFamily="2" charset="-79"/>
            </a:endParaRPr>
          </a:p>
          <a:p>
            <a:pPr lvl="1" algn="ctr" rtl="1"/>
            <a:r>
              <a:rPr lang="he-IL" sz="2800" b="1" dirty="0">
                <a:solidFill>
                  <a:schemeClr val="accent1">
                    <a:lumMod val="75000"/>
                  </a:schemeClr>
                </a:solidFill>
                <a:latin typeface="Alef" panose="00000500000000000000" pitchFamily="2" charset="-79"/>
                <a:cs typeface="Alef" panose="00000500000000000000" pitchFamily="2" charset="-79"/>
              </a:rPr>
              <a:t>לפרטים נוספים:  תמר קינן 052-8974583</a:t>
            </a:r>
          </a:p>
        </p:txBody>
      </p:sp>
    </p:spTree>
    <p:extLst>
      <p:ext uri="{BB962C8B-B14F-4D97-AF65-F5344CB8AC3E}">
        <p14:creationId xmlns:p14="http://schemas.microsoft.com/office/powerpoint/2010/main" val="3073467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61D8ECE-2BDA-47BF-9093-E67235BC099B}"/>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046C9DDA-0ED1-4A08-9E41-4A89F199DF20}"/>
              </a:ext>
            </a:extLst>
          </p:cNvPr>
          <p:cNvSpPr>
            <a:spLocks noGrp="1"/>
          </p:cNvSpPr>
          <p:nvPr>
            <p:ph idx="1"/>
          </p:nvPr>
        </p:nvSpPr>
        <p:spPr/>
        <p:txBody>
          <a:bodyPr/>
          <a:lstStyle/>
          <a:p>
            <a:endParaRPr lang="he-IL"/>
          </a:p>
        </p:txBody>
      </p:sp>
      <p:pic>
        <p:nvPicPr>
          <p:cNvPr id="4" name="תמונה 3">
            <a:extLst>
              <a:ext uri="{FF2B5EF4-FFF2-40B4-BE49-F238E27FC236}">
                <a16:creationId xmlns:a16="http://schemas.microsoft.com/office/drawing/2014/main" id="{9F7A0C7D-B844-4465-B203-331BA3B73500}"/>
              </a:ext>
            </a:extLst>
          </p:cNvPr>
          <p:cNvPicPr>
            <a:picLocks noChangeAspect="1"/>
          </p:cNvPicPr>
          <p:nvPr/>
        </p:nvPicPr>
        <p:blipFill>
          <a:blip r:embed="rId2"/>
          <a:stretch>
            <a:fillRect/>
          </a:stretch>
        </p:blipFill>
        <p:spPr>
          <a:xfrm>
            <a:off x="1" y="0"/>
            <a:ext cx="9143998" cy="6857999"/>
          </a:xfrm>
          <a:prstGeom prst="rect">
            <a:avLst/>
          </a:prstGeom>
        </p:spPr>
      </p:pic>
    </p:spTree>
    <p:extLst>
      <p:ext uri="{BB962C8B-B14F-4D97-AF65-F5344CB8AC3E}">
        <p14:creationId xmlns:p14="http://schemas.microsoft.com/office/powerpoint/2010/main" val="1908282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800" dirty="0">
                <a:solidFill>
                  <a:schemeClr val="accent1">
                    <a:lumMod val="75000"/>
                  </a:schemeClr>
                </a:solidFill>
                <a:latin typeface="Alef" panose="00000500000000000000" pitchFamily="2" charset="-79"/>
                <a:cs typeface="Alef" panose="00000500000000000000" pitchFamily="2" charset="-79"/>
              </a:rPr>
              <a:t> </a:t>
            </a:r>
          </a:p>
          <a:p>
            <a:pPr rtl="1"/>
            <a:r>
              <a:rPr lang="he-IL" sz="2800" dirty="0">
                <a:solidFill>
                  <a:schemeClr val="accent1">
                    <a:lumMod val="75000"/>
                  </a:schemeClr>
                </a:solidFill>
              </a:rPr>
              <a:t> </a:t>
            </a:r>
          </a:p>
          <a:p>
            <a:pPr marL="457200" indent="-457200" algn="r" rtl="1">
              <a:buFont typeface="+mj-lt"/>
              <a:buAutoNum type="arabicPeriod"/>
            </a:pPr>
            <a:r>
              <a:rPr lang="he-IL" sz="2800" dirty="0">
                <a:solidFill>
                  <a:schemeClr val="accent1">
                    <a:lumMod val="75000"/>
                  </a:schemeClr>
                </a:solidFill>
              </a:rPr>
              <a:t>העברת הכשרות ממוקדות ותהליך למידה של פרויקטים תחבורתיים המתוכננים לאזור, בשיתוף בעלי העניין המרכזיים: משרד התחבורה, הרשות הארצית </a:t>
            </a:r>
            <a:r>
              <a:rPr lang="he-IL" sz="2800" dirty="0" err="1">
                <a:solidFill>
                  <a:schemeClr val="accent1">
                    <a:lumMod val="75000"/>
                  </a:schemeClr>
                </a:solidFill>
              </a:rPr>
              <a:t>לתח"צ</a:t>
            </a:r>
            <a:r>
              <a:rPr lang="he-IL" sz="2800" dirty="0">
                <a:solidFill>
                  <a:schemeClr val="accent1">
                    <a:lumMod val="75000"/>
                  </a:schemeClr>
                </a:solidFill>
              </a:rPr>
              <a:t> וחברת נתיבי איילון.</a:t>
            </a:r>
          </a:p>
          <a:p>
            <a:pPr marL="457200" indent="-457200" algn="r" rtl="1">
              <a:buFont typeface="+mj-lt"/>
              <a:buAutoNum type="arabicPeriod"/>
            </a:pPr>
            <a:r>
              <a:rPr lang="he-IL" sz="2800" dirty="0">
                <a:solidFill>
                  <a:schemeClr val="accent1">
                    <a:lumMod val="75000"/>
                  </a:schemeClr>
                </a:solidFill>
              </a:rPr>
              <a:t> הקמת קהילת עמיתים –בין 6 רשויות ערביות באשכול השרון</a:t>
            </a:r>
          </a:p>
          <a:p>
            <a:pPr marL="457200" indent="-457200" algn="r" rtl="1">
              <a:buFont typeface="+mj-lt"/>
              <a:buAutoNum type="arabicPeriod"/>
            </a:pPr>
            <a:r>
              <a:rPr lang="he-IL" sz="2800" dirty="0">
                <a:solidFill>
                  <a:schemeClr val="accent1">
                    <a:lumMod val="75000"/>
                  </a:schemeClr>
                </a:solidFill>
              </a:rPr>
              <a:t> יצירת ממשקי העבודה מול בעלי תפקידים ברמה הארצית</a:t>
            </a:r>
          </a:p>
          <a:p>
            <a:pPr marL="457200" indent="-457200" algn="r" rtl="1">
              <a:buFont typeface="+mj-lt"/>
              <a:buAutoNum type="arabicPeriod"/>
            </a:pPr>
            <a:r>
              <a:rPr lang="he-IL" sz="2800" dirty="0">
                <a:solidFill>
                  <a:schemeClr val="accent1">
                    <a:lumMod val="75000"/>
                  </a:schemeClr>
                </a:solidFill>
              </a:rPr>
              <a:t>איסוף מידע רלוונטי משותף לכל הרשויות</a:t>
            </a:r>
          </a:p>
          <a:p>
            <a:pPr marL="457200" indent="-457200" algn="r" rtl="1">
              <a:buFont typeface="+mj-lt"/>
              <a:buAutoNum type="arabicPeriod"/>
            </a:pPr>
            <a:r>
              <a:rPr lang="he-IL" sz="2800" dirty="0">
                <a:solidFill>
                  <a:schemeClr val="accent1">
                    <a:lumMod val="75000"/>
                  </a:schemeClr>
                </a:solidFill>
              </a:rPr>
              <a:t>איתור חסמים תקציביים ומנהליים בנוגע לקידום תשתיות, ותפעול </a:t>
            </a:r>
            <a:r>
              <a:rPr lang="he-IL" sz="2800" dirty="0" err="1">
                <a:solidFill>
                  <a:schemeClr val="accent1">
                    <a:lumMod val="75000"/>
                  </a:schemeClr>
                </a:solidFill>
              </a:rPr>
              <a:t>תח"צ</a:t>
            </a:r>
            <a:endParaRPr lang="he-IL" sz="2800" dirty="0">
              <a:solidFill>
                <a:schemeClr val="accent1">
                  <a:lumMod val="75000"/>
                </a:schemeClr>
              </a:solidFill>
            </a:endParaRPr>
          </a:p>
          <a:p>
            <a:br>
              <a:rPr lang="he-IL" sz="2800" dirty="0">
                <a:solidFill>
                  <a:schemeClr val="accent1">
                    <a:lumMod val="75000"/>
                  </a:schemeClr>
                </a:solidFill>
              </a:rPr>
            </a:br>
            <a:r>
              <a:rPr lang="he-IL" sz="2800" dirty="0">
                <a:solidFill>
                  <a:schemeClr val="accent1">
                    <a:lumMod val="75000"/>
                  </a:schemeClr>
                </a:solidFill>
                <a:latin typeface="Alef" panose="00000500000000000000" pitchFamily="2" charset="-79"/>
                <a:cs typeface="Alef" panose="00000500000000000000" pitchFamily="2" charset="-79"/>
              </a:rPr>
              <a:t>	</a:t>
            </a:r>
          </a:p>
          <a:p>
            <a:pPr marL="342900" indent="-342900" algn="ctr">
              <a:buAutoNum type="arabicPeriod"/>
            </a:pPr>
            <a:endParaRPr lang="he-IL" sz="2800" dirty="0">
              <a:solidFill>
                <a:schemeClr val="accent1">
                  <a:lumMod val="75000"/>
                </a:schemeClr>
              </a:solidFill>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he-IL" sz="2400" dirty="0">
                <a:latin typeface="Alef" panose="00000500000000000000" pitchFamily="2" charset="-79"/>
                <a:cs typeface="Alef" panose="00000500000000000000" pitchFamily="2" charset="-79"/>
              </a:rPr>
              <a:t>					</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3</a:t>
            </a:fld>
            <a:endParaRPr lang="en-US" dirty="0"/>
          </a:p>
        </p:txBody>
      </p:sp>
      <p:sp>
        <p:nvSpPr>
          <p:cNvPr id="6" name="מלבן 5">
            <a:extLst>
              <a:ext uri="{FF2B5EF4-FFF2-40B4-BE49-F238E27FC236}">
                <a16:creationId xmlns:a16="http://schemas.microsoft.com/office/drawing/2014/main" id="{FA42B137-3C11-4E05-BC56-8C74B767554F}"/>
              </a:ext>
            </a:extLst>
          </p:cNvPr>
          <p:cNvSpPr/>
          <p:nvPr/>
        </p:nvSpPr>
        <p:spPr>
          <a:xfrm>
            <a:off x="2" y="312113"/>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endParaRPr lang="he-IL" sz="2400" dirty="0">
              <a:latin typeface="Alef" panose="00000500000000000000" pitchFamily="2" charset="-79"/>
              <a:cs typeface="Alef" panose="00000500000000000000" pitchFamily="2" charset="-79"/>
            </a:endParaRPr>
          </a:p>
          <a:p>
            <a:pPr algn="just" rtl="1"/>
            <a:r>
              <a:rPr lang="he-IL" sz="2400" dirty="0">
                <a:latin typeface="Alef" panose="00000500000000000000" pitchFamily="2" charset="-79"/>
                <a:cs typeface="Alef" panose="00000500000000000000" pitchFamily="2" charset="-79"/>
              </a:rPr>
              <a:t>פורום רשויות ערביות באשכול השרון - מה עשינו עד כה? 					</a:t>
            </a:r>
          </a:p>
        </p:txBody>
      </p:sp>
    </p:spTree>
    <p:extLst>
      <p:ext uri="{BB962C8B-B14F-4D97-AF65-F5344CB8AC3E}">
        <p14:creationId xmlns:p14="http://schemas.microsoft.com/office/powerpoint/2010/main" val="334027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157531"/>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r" rtl="1">
              <a:buAutoNum type="arabicPeriod"/>
            </a:pPr>
            <a:endParaRPr lang="he-IL" dirty="0">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endParaRPr lang="he-IL" sz="2400" dirty="0">
              <a:latin typeface="Alef" panose="00000500000000000000" pitchFamily="2" charset="-79"/>
              <a:cs typeface="Alef" panose="00000500000000000000" pitchFamily="2" charset="-79"/>
            </a:endParaRPr>
          </a:p>
          <a:p>
            <a:pPr algn="r" rtl="1"/>
            <a:r>
              <a:rPr lang="he-IL" sz="2400" dirty="0">
                <a:latin typeface="Alef" panose="00000500000000000000" pitchFamily="2" charset="-79"/>
                <a:cs typeface="Alef" panose="00000500000000000000" pitchFamily="2" charset="-79"/>
              </a:rPr>
              <a:t>מפגשי תחבורה- פורום רשויות ערביות באשכול השרון 					</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pPr rtl="1"/>
            <a:fld id="{ED8D0AB3-B61A-A541-B2E7-CB170E545F64}" type="slidenum">
              <a:rPr lang="en-US" smtClean="0"/>
              <a:pPr rtl="1"/>
              <a:t>4</a:t>
            </a:fld>
            <a:endParaRPr lang="en-US"/>
          </a:p>
        </p:txBody>
      </p:sp>
      <p:sp>
        <p:nvSpPr>
          <p:cNvPr id="4" name="Rectangle 2">
            <a:extLst>
              <a:ext uri="{FF2B5EF4-FFF2-40B4-BE49-F238E27FC236}">
                <a16:creationId xmlns:a16="http://schemas.microsoft.com/office/drawing/2014/main" id="{C72B2FBD-CEB5-4927-8CEB-E6A50C9CB2E9}"/>
              </a:ext>
            </a:extLst>
          </p:cNvPr>
          <p:cNvSpPr>
            <a:spLocks noChangeArrowheads="1"/>
          </p:cNvSpPr>
          <p:nvPr/>
        </p:nvSpPr>
        <p:spPr bwMode="auto">
          <a:xfrm>
            <a:off x="647359" y="1444490"/>
            <a:ext cx="7981737" cy="36779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he-IL" altLang="he-IL" sz="1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a:t>
            </a:r>
            <a:r>
              <a:rPr kumimoji="0" lang="he-IL" altLang="he-IL"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he-IL" altLang="he-IL" sz="7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he-IL" altLang="he-IL" b="1" i="0" u="none" strike="noStrike" cap="none" normalizeH="0" baseline="0" dirty="0">
                <a:ln>
                  <a:noFill/>
                </a:ln>
                <a:solidFill>
                  <a:srgbClr val="000000"/>
                </a:solidFill>
                <a:effectLst/>
                <a:latin typeface="Arial" panose="020B0604020202020204" pitchFamily="34" charset="0"/>
                <a:cs typeface="Arial" panose="020B0604020202020204" pitchFamily="34" charset="0"/>
              </a:rPr>
              <a:t>מפגש ייסוד פורום רשויות ערביות באשכול השרון (מצ"ב סיכום) </a:t>
            </a:r>
            <a:r>
              <a:rPr kumimoji="0" lang="he-IL" altLang="he-IL"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he-IL" altLang="he-IL"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22 באפריל 2020</a:t>
            </a:r>
            <a:endParaRPr kumimoji="0" lang="he-IL" altLang="he-IL" sz="1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3"/>
              </a:rPr>
              <a:t>http://www.transportation.org.il/sites/default/files/pirsum/pgysht_shkvl_hshrvn_ntsygy_rshvyvt_rbyvt_22-4-2020_mtsgt_lhptsh.pdf</a:t>
            </a:r>
            <a:endParaRPr kumimoji="0" lang="he-IL"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2.</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sz="7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מפגש עם </a:t>
            </a:r>
            <a:r>
              <a:rPr kumimoji="0" lang="he-IL" altLang="he-IL" b="1"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זאהר</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קבלן- מערך מיעוטים בנתיבי איילון </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2 במאי 2020</a:t>
            </a:r>
            <a:endParaRPr kumimoji="0" lang="en-US" altLang="he-IL"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4"/>
              </a:rPr>
              <a:t>http://www.transportation.org.il/node/4348/event-publications</a:t>
            </a:r>
            <a:endParaRPr kumimoji="0" lang="he-IL"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3.</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sz="7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מפגש עם סיוון הנדל- יועצת הרשות הארצית לתחבורה ציבורית, </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21 במאי 2020</a:t>
            </a:r>
            <a:endParaRPr kumimoji="0" lang="en-US" altLang="he-IL"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GB"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5"/>
              </a:rPr>
              <a:t>http://www.transportation.org.il/node/4360/event-publications</a:t>
            </a:r>
            <a:endParaRPr kumimoji="0" lang="en-GB"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sz="11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endParaRPr kumimoji="0" lang="en-US" altLang="he-IL"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4.</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מפגש עם עמוס </a:t>
            </a:r>
            <a:r>
              <a:rPr kumimoji="0" lang="he-IL" altLang="he-IL" b="1"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וינטרוב</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אגף תחבורה ציבורית נתיבי איילון,  </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4 ביוני 2020</a:t>
            </a:r>
            <a:endParaRPr kumimoji="0" lang="en-US" altLang="he-IL"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GB"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6"/>
              </a:rPr>
              <a:t>http://www.transportation.org.il/he/node/4377</a:t>
            </a:r>
            <a:endParaRPr kumimoji="0" lang="en-GB"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sz="11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endParaRPr kumimoji="0" lang="en-US"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5.</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מפגש עם גל </a:t>
            </a:r>
            <a:r>
              <a:rPr kumimoji="0" lang="he-IL" altLang="he-IL" b="1"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מתוקי</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רגב- תכנון </a:t>
            </a:r>
            <a:r>
              <a:rPr kumimoji="0" lang="he-IL" altLang="he-IL" b="1"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תחצ</a:t>
            </a:r>
            <a:r>
              <a:rPr kumimoji="0" lang="he-IL" altLang="he-IL"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ביישובים ערביים 2020-2030,  </a:t>
            </a:r>
            <a:r>
              <a:rPr kumimoji="0" lang="he-IL" altLang="he-IL"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16 ביוני 2020</a:t>
            </a:r>
            <a:endParaRPr kumimoji="0" lang="en-US" altLang="he-IL"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GB" altLang="he-IL" sz="1100" b="0" i="0" u="none" strike="noStrike" cap="none" normalizeH="0" baseline="0" dirty="0">
                <a:ln>
                  <a:noFill/>
                </a:ln>
                <a:solidFill>
                  <a:srgbClr val="1155CC"/>
                </a:solidFill>
                <a:effectLst/>
                <a:latin typeface="Calibri" panose="020F0502020204030204" pitchFamily="34" charset="0"/>
                <a:cs typeface="Calibri" panose="020F0502020204030204" pitchFamily="34" charset="0"/>
                <a:hlinkClick r:id="rId7"/>
              </a:rPr>
              <a:t>http://www.transportation.org.il/event/4374/videos</a:t>
            </a:r>
            <a:endParaRPr kumimoji="0" lang="en-GB" altLang="he-IL" sz="6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br>
              <a:rPr kumimoji="0" lang="en-GB"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endParaRPr kumimoji="0" lang="en-GB"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45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435537"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1"/>
            <a:r>
              <a:rPr lang="he-IL" sz="2400" dirty="0">
                <a:latin typeface="Alef" panose="00000500000000000000" pitchFamily="2" charset="-79"/>
                <a:cs typeface="Alef" panose="00000500000000000000" pitchFamily="2" charset="-79"/>
              </a:rPr>
              <a:t>   בעלי עניין לקידום תחבורה באזור השרון</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5</a:t>
            </a:fld>
            <a:endParaRPr lang="en-US"/>
          </a:p>
        </p:txBody>
      </p:sp>
      <p:graphicFrame>
        <p:nvGraphicFramePr>
          <p:cNvPr id="3" name="Diagram 2"/>
          <p:cNvGraphicFramePr/>
          <p:nvPr>
            <p:extLst>
              <p:ext uri="{D42A27DB-BD31-4B8C-83A1-F6EECF244321}">
                <p14:modId xmlns:p14="http://schemas.microsoft.com/office/powerpoint/2010/main" val="3090326440"/>
              </p:ext>
            </p:extLst>
          </p:nvPr>
        </p:nvGraphicFramePr>
        <p:xfrm>
          <a:off x="4748462" y="1371855"/>
          <a:ext cx="4502070" cy="39946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מלבן 3">
            <a:extLst>
              <a:ext uri="{FF2B5EF4-FFF2-40B4-BE49-F238E27FC236}">
                <a16:creationId xmlns:a16="http://schemas.microsoft.com/office/drawing/2014/main" id="{BCAE448C-C6DE-4F7C-BDFF-5C97CD6C7C96}"/>
              </a:ext>
            </a:extLst>
          </p:cNvPr>
          <p:cNvSpPr/>
          <p:nvPr/>
        </p:nvSpPr>
        <p:spPr>
          <a:xfrm>
            <a:off x="459000" y="1325671"/>
            <a:ext cx="4266000" cy="4524315"/>
          </a:xfrm>
          <a:prstGeom prst="rect">
            <a:avLst/>
          </a:prstGeom>
        </p:spPr>
        <p:txBody>
          <a:bodyPr wrap="square">
            <a:spAutoFit/>
          </a:bodyPr>
          <a:lstStyle/>
          <a:p>
            <a:pPr algn="ctr" rtl="1"/>
            <a:r>
              <a:rPr lang="he-IL" u="sng" dirty="0">
                <a:latin typeface="Alef" panose="00000500000000000000" pitchFamily="2" charset="-79"/>
                <a:cs typeface="Alef" panose="00000500000000000000" pitchFamily="2" charset="-79"/>
              </a:rPr>
              <a:t>שלבי עבודה לקידום תשתיות  תחצ </a:t>
            </a:r>
          </a:p>
          <a:p>
            <a:pPr algn="ctr" rtl="1"/>
            <a:r>
              <a:rPr lang="he-IL" u="sng" dirty="0">
                <a:latin typeface="Alef" panose="00000500000000000000" pitchFamily="2" charset="-79"/>
                <a:cs typeface="Alef" panose="00000500000000000000" pitchFamily="2" charset="-79"/>
              </a:rPr>
              <a:t>ברשויות הערביות</a:t>
            </a:r>
          </a:p>
          <a:p>
            <a:pPr algn="r" rtl="1"/>
            <a:r>
              <a:rPr lang="he-IL" dirty="0">
                <a:latin typeface="Alef" panose="00000500000000000000" pitchFamily="2" charset="-79"/>
                <a:cs typeface="Alef" panose="00000500000000000000" pitchFamily="2" charset="-79"/>
              </a:rPr>
              <a:t> </a:t>
            </a:r>
          </a:p>
          <a:p>
            <a:pPr marL="342900" indent="-342900" algn="r" rtl="1">
              <a:buFont typeface="+mj-lt"/>
              <a:buAutoNum type="arabicPeriod"/>
            </a:pPr>
            <a:r>
              <a:rPr lang="he-IL" dirty="0">
                <a:latin typeface="Alef" panose="00000500000000000000" pitchFamily="2" charset="-79"/>
                <a:cs typeface="Alef" panose="00000500000000000000" pitchFamily="2" charset="-79"/>
              </a:rPr>
              <a:t>הרשות הארצית – הגדרת צורך והכנת פרוגרמה </a:t>
            </a:r>
            <a:r>
              <a:rPr lang="he-IL" dirty="0" err="1">
                <a:latin typeface="Alef" panose="00000500000000000000" pitchFamily="2" charset="-79"/>
                <a:cs typeface="Alef" panose="00000500000000000000" pitchFamily="2" charset="-79"/>
              </a:rPr>
              <a:t>לתחצ</a:t>
            </a:r>
            <a:endParaRPr lang="he-IL" dirty="0">
              <a:latin typeface="Alef" panose="00000500000000000000" pitchFamily="2" charset="-79"/>
              <a:cs typeface="Alef" panose="00000500000000000000" pitchFamily="2" charset="-79"/>
            </a:endParaRPr>
          </a:p>
          <a:p>
            <a:pPr marL="342900" indent="-342900" algn="r" rtl="1">
              <a:buFont typeface="+mj-lt"/>
              <a:buAutoNum type="arabicPeriod"/>
            </a:pPr>
            <a:r>
              <a:rPr lang="he-IL" dirty="0">
                <a:latin typeface="Alef" panose="00000500000000000000" pitchFamily="2" charset="-79"/>
                <a:cs typeface="Alef" panose="00000500000000000000" pitchFamily="2" charset="-79"/>
              </a:rPr>
              <a:t>נתיבי איילון- תמחור </a:t>
            </a:r>
            <a:r>
              <a:rPr lang="he-IL" dirty="0" err="1">
                <a:latin typeface="Alef" panose="00000500000000000000" pitchFamily="2" charset="-79"/>
                <a:cs typeface="Alef" panose="00000500000000000000" pitchFamily="2" charset="-79"/>
              </a:rPr>
              <a:t>אמדן</a:t>
            </a:r>
            <a:r>
              <a:rPr lang="he-IL" dirty="0">
                <a:latin typeface="Alef" panose="00000500000000000000" pitchFamily="2" charset="-79"/>
                <a:cs typeface="Alef" panose="00000500000000000000" pitchFamily="2" charset="-79"/>
              </a:rPr>
              <a:t> ראשוני</a:t>
            </a:r>
          </a:p>
          <a:p>
            <a:pPr marL="342900" indent="-342900" algn="r" rtl="1">
              <a:buFont typeface="+mj-lt"/>
              <a:buAutoNum type="arabicPeriod"/>
            </a:pPr>
            <a:r>
              <a:rPr lang="he-IL" dirty="0">
                <a:latin typeface="Alef" panose="00000500000000000000" pitchFamily="2" charset="-79"/>
                <a:cs typeface="Alef" panose="00000500000000000000" pitchFamily="2" charset="-79"/>
              </a:rPr>
              <a:t>הרשות הארצית - תיעדוף</a:t>
            </a:r>
          </a:p>
          <a:p>
            <a:pPr marL="342900" indent="-342900" algn="r" rtl="1">
              <a:buFont typeface="+mj-lt"/>
              <a:buAutoNum type="arabicPeriod"/>
            </a:pPr>
            <a:r>
              <a:rPr lang="he-IL" dirty="0">
                <a:latin typeface="Alef" panose="00000500000000000000" pitchFamily="2" charset="-79"/>
                <a:cs typeface="Alef" panose="00000500000000000000" pitchFamily="2" charset="-79"/>
              </a:rPr>
              <a:t>משרד התחבורה –תקציב </a:t>
            </a:r>
          </a:p>
          <a:p>
            <a:pPr marL="342900" indent="-342900" algn="r" rtl="1">
              <a:buFont typeface="+mj-lt"/>
              <a:buAutoNum type="arabicPeriod"/>
            </a:pPr>
            <a:r>
              <a:rPr lang="he-IL" dirty="0">
                <a:latin typeface="Alef" panose="00000500000000000000" pitchFamily="2" charset="-79"/>
                <a:cs typeface="Alef" panose="00000500000000000000" pitchFamily="2" charset="-79"/>
              </a:rPr>
              <a:t>נתיבי איילון – תכנון, </a:t>
            </a:r>
            <a:r>
              <a:rPr lang="he-IL" dirty="0" err="1">
                <a:latin typeface="Alef" panose="00000500000000000000" pitchFamily="2" charset="-79"/>
                <a:cs typeface="Alef" panose="00000500000000000000" pitchFamily="2" charset="-79"/>
              </a:rPr>
              <a:t>סטטוטוריקה</a:t>
            </a:r>
            <a:r>
              <a:rPr lang="he-IL" dirty="0">
                <a:latin typeface="Alef" panose="00000500000000000000" pitchFamily="2" charset="-79"/>
                <a:cs typeface="Alef" panose="00000500000000000000" pitchFamily="2" charset="-79"/>
              </a:rPr>
              <a:t>, תאום רשויות, ביצוע ברמה קצרת טווח וארוכת טווח</a:t>
            </a:r>
          </a:p>
          <a:p>
            <a:pPr algn="r" rtl="1"/>
            <a:endParaRPr lang="he-IL" dirty="0">
              <a:latin typeface="Alef" panose="00000500000000000000" pitchFamily="2" charset="-79"/>
              <a:cs typeface="Alef" panose="00000500000000000000" pitchFamily="2" charset="-79"/>
            </a:endParaRPr>
          </a:p>
          <a:p>
            <a:pPr marL="342900" indent="-342900" algn="r" rtl="1">
              <a:buFont typeface="+mj-lt"/>
              <a:buAutoNum type="arabicPeriod"/>
            </a:pPr>
            <a:endParaRPr lang="he-IL" dirty="0">
              <a:latin typeface="Alef" panose="00000500000000000000" pitchFamily="2" charset="-79"/>
              <a:cs typeface="Alef" panose="00000500000000000000" pitchFamily="2" charset="-79"/>
            </a:endParaRPr>
          </a:p>
          <a:p>
            <a:pPr algn="r" rtl="1"/>
            <a:endParaRPr lang="he-IL" dirty="0">
              <a:latin typeface="Alef" panose="00000500000000000000" pitchFamily="2" charset="-79"/>
              <a:cs typeface="Alef" panose="00000500000000000000" pitchFamily="2" charset="-79"/>
            </a:endParaRPr>
          </a:p>
          <a:p>
            <a:pPr marL="285750" indent="-285750" algn="r" rtl="1">
              <a:buFont typeface="Arial" panose="020B0604020202020204" pitchFamily="34" charset="0"/>
              <a:buChar char="•"/>
            </a:pPr>
            <a:endParaRPr lang="he-IL" dirty="0">
              <a:latin typeface="Alef" panose="00000500000000000000" pitchFamily="2" charset="-79"/>
              <a:cs typeface="Alef" panose="00000500000000000000" pitchFamily="2" charset="-79"/>
            </a:endParaRPr>
          </a:p>
          <a:p>
            <a:pPr marL="285750" indent="-285750" algn="r" rtl="1">
              <a:buFont typeface="Arial" panose="020B0604020202020204" pitchFamily="34" charset="0"/>
              <a:buChar char="•"/>
            </a:pPr>
            <a:endParaRPr lang="he-IL" dirty="0">
              <a:latin typeface="Alef" panose="00000500000000000000" pitchFamily="2" charset="-79"/>
              <a:cs typeface="Alef" panose="00000500000000000000" pitchFamily="2" charset="-79"/>
            </a:endParaRPr>
          </a:p>
        </p:txBody>
      </p:sp>
      <p:grpSp>
        <p:nvGrpSpPr>
          <p:cNvPr id="9" name="קבוצה 8">
            <a:extLst>
              <a:ext uri="{FF2B5EF4-FFF2-40B4-BE49-F238E27FC236}">
                <a16:creationId xmlns:a16="http://schemas.microsoft.com/office/drawing/2014/main" id="{A4E5A9D1-FCF4-4448-95D4-622666C8233E}"/>
              </a:ext>
            </a:extLst>
          </p:cNvPr>
          <p:cNvGrpSpPr/>
          <p:nvPr/>
        </p:nvGrpSpPr>
        <p:grpSpPr>
          <a:xfrm>
            <a:off x="5248907" y="4961615"/>
            <a:ext cx="3425938" cy="1112659"/>
            <a:chOff x="1370259" y="2705898"/>
            <a:chExt cx="1761964" cy="734550"/>
          </a:xfrm>
        </p:grpSpPr>
        <p:sp>
          <p:nvSpPr>
            <p:cNvPr id="10" name="אליפסה 9">
              <a:extLst>
                <a:ext uri="{FF2B5EF4-FFF2-40B4-BE49-F238E27FC236}">
                  <a16:creationId xmlns:a16="http://schemas.microsoft.com/office/drawing/2014/main" id="{7F5A90D0-D155-4552-8AF5-339BCBFCBB41}"/>
                </a:ext>
              </a:extLst>
            </p:cNvPr>
            <p:cNvSpPr/>
            <p:nvPr/>
          </p:nvSpPr>
          <p:spPr>
            <a:xfrm>
              <a:off x="1370259" y="2705898"/>
              <a:ext cx="1761964" cy="734550"/>
            </a:xfrm>
            <a:prstGeom prst="ellipse">
              <a:avLst/>
            </a:prstGeom>
            <a:solidFill>
              <a:srgbClr val="43748E"/>
            </a:solidFill>
          </p:spPr>
          <p:style>
            <a:lnRef idx="0">
              <a:schemeClr val="lt1">
                <a:hueOff val="0"/>
                <a:satOff val="0"/>
                <a:lumOff val="0"/>
                <a:alphaOff val="0"/>
              </a:schemeClr>
            </a:lnRef>
            <a:fillRef idx="3">
              <a:scrgbClr r="0" g="0" b="0"/>
            </a:fillRef>
            <a:effectRef idx="0">
              <a:schemeClr val="accent3">
                <a:alpha val="50000"/>
                <a:hueOff val="2032949"/>
                <a:satOff val="75000"/>
                <a:lumOff val="-11029"/>
                <a:alphaOff val="0"/>
              </a:schemeClr>
            </a:effectRef>
            <a:fontRef idx="minor">
              <a:schemeClr val="tx1"/>
            </a:fontRef>
          </p:style>
        </p:sp>
        <p:sp>
          <p:nvSpPr>
            <p:cNvPr id="14" name="אליפסה 4">
              <a:extLst>
                <a:ext uri="{FF2B5EF4-FFF2-40B4-BE49-F238E27FC236}">
                  <a16:creationId xmlns:a16="http://schemas.microsoft.com/office/drawing/2014/main" id="{C0AB2EDB-F251-4C69-9EDA-89EA5549FB42}"/>
                </a:ext>
              </a:extLst>
            </p:cNvPr>
            <p:cNvSpPr txBox="1"/>
            <p:nvPr/>
          </p:nvSpPr>
          <p:spPr>
            <a:xfrm>
              <a:off x="1452287" y="2813470"/>
              <a:ext cx="1421902" cy="519406"/>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7780" tIns="17780" rIns="17780" bIns="17780" numCol="1" spcCol="1270" anchor="ctr" anchorCtr="0">
              <a:noAutofit/>
            </a:bodyPr>
            <a:lstStyle/>
            <a:p>
              <a:pPr marL="0" lvl="0" indent="0" algn="ctr" defTabSz="622300" rtl="1">
                <a:spcBef>
                  <a:spcPct val="0"/>
                </a:spcBef>
                <a:spcAft>
                  <a:spcPct val="35000"/>
                </a:spcAft>
                <a:buNone/>
              </a:pPr>
              <a:r>
                <a:rPr lang="he-IL" sz="1400" b="1" kern="1200" dirty="0">
                  <a:solidFill>
                    <a:schemeClr val="bg1"/>
                  </a:solidFill>
                </a:rPr>
                <a:t>משרד האוצר</a:t>
              </a:r>
            </a:p>
            <a:p>
              <a:pPr lvl="0" algn="ctr" defTabSz="622300" rtl="1">
                <a:spcBef>
                  <a:spcPct val="0"/>
                </a:spcBef>
                <a:spcAft>
                  <a:spcPct val="35000"/>
                </a:spcAft>
              </a:pPr>
              <a:r>
                <a:rPr lang="he-IL" sz="1400" b="1" dirty="0">
                  <a:solidFill>
                    <a:schemeClr val="bg1"/>
                  </a:solidFill>
                </a:rPr>
                <a:t>1. אגף תקציבים</a:t>
              </a:r>
              <a:endParaRPr lang="he-IL" sz="1400" b="1" kern="1200" dirty="0">
                <a:solidFill>
                  <a:schemeClr val="bg1"/>
                </a:solidFill>
              </a:endParaRPr>
            </a:p>
            <a:p>
              <a:pPr lvl="0" algn="ctr" defTabSz="622300" rtl="1">
                <a:spcBef>
                  <a:spcPct val="0"/>
                </a:spcBef>
                <a:spcAft>
                  <a:spcPct val="35000"/>
                </a:spcAft>
              </a:pPr>
              <a:r>
                <a:rPr lang="he-IL" sz="1400" b="1" kern="1200" dirty="0">
                  <a:solidFill>
                    <a:schemeClr val="bg1"/>
                  </a:solidFill>
                </a:rPr>
                <a:t>2. החשב הכללי- ועדת חריגים</a:t>
              </a:r>
              <a:endParaRPr lang="he-IL" sz="1400" b="1" kern="1200" dirty="0">
                <a:solidFill>
                  <a:schemeClr val="bg1"/>
                </a:solidFill>
                <a:latin typeface="Alef" panose="00000500000000000000" pitchFamily="2" charset="-79"/>
                <a:cs typeface="Alef" panose="00000500000000000000" pitchFamily="2" charset="-79"/>
              </a:endParaRPr>
            </a:p>
          </p:txBody>
        </p:sp>
      </p:grpSp>
    </p:spTree>
    <p:extLst>
      <p:ext uri="{BB962C8B-B14F-4D97-AF65-F5344CB8AC3E}">
        <p14:creationId xmlns:p14="http://schemas.microsoft.com/office/powerpoint/2010/main" val="124730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dirty="0">
                <a:solidFill>
                  <a:schemeClr val="tx1"/>
                </a:solidFill>
                <a:latin typeface="Alef" panose="00000500000000000000" pitchFamily="2" charset="-79"/>
                <a:cs typeface="Alef" panose="00000500000000000000" pitchFamily="2" charset="-79"/>
              </a:rPr>
              <a:t>אל: רוני חזקיה</a:t>
            </a:r>
          </a:p>
          <a:p>
            <a:pPr algn="r" rtl="1"/>
            <a:r>
              <a:rPr lang="he-IL" dirty="0">
                <a:solidFill>
                  <a:schemeClr val="tx1"/>
                </a:solidFill>
                <a:latin typeface="Alef" panose="00000500000000000000" pitchFamily="2" charset="-79"/>
                <a:cs typeface="Alef" panose="00000500000000000000" pitchFamily="2" charset="-79"/>
              </a:rPr>
              <a:t>החשב הכללי, משרד האוצר</a:t>
            </a:r>
          </a:p>
          <a:p>
            <a:pPr algn="r" rtl="1"/>
            <a:endParaRPr lang="he-IL" dirty="0">
              <a:solidFill>
                <a:schemeClr val="tx1"/>
              </a:solidFill>
              <a:latin typeface="Alef" panose="00000500000000000000" pitchFamily="2" charset="-79"/>
              <a:cs typeface="Alef" panose="00000500000000000000" pitchFamily="2" charset="-79"/>
            </a:endParaRPr>
          </a:p>
          <a:p>
            <a:pPr algn="r" rtl="1"/>
            <a:r>
              <a:rPr lang="he-IL" dirty="0">
                <a:solidFill>
                  <a:schemeClr val="tx1"/>
                </a:solidFill>
                <a:latin typeface="Alef" panose="00000500000000000000" pitchFamily="2" charset="-79"/>
                <a:cs typeface="Alef" panose="00000500000000000000" pitchFamily="2" charset="-79"/>
              </a:rPr>
              <a:t>אנו פורום נציגי ערים ערביות באשכול השרון, מודאגים באי אישור תקציבי של פרויקטים שהובטחו למגזר הערבי במסגרת החלטה 922 והיו אמורים להיות מאושרים במסגרת תקציב 2019.</a:t>
            </a:r>
          </a:p>
          <a:p>
            <a:pPr algn="r" rtl="1"/>
            <a:endParaRPr lang="he-IL" dirty="0">
              <a:solidFill>
                <a:schemeClr val="tx1"/>
              </a:solidFill>
              <a:latin typeface="Alef" panose="00000500000000000000" pitchFamily="2" charset="-79"/>
              <a:cs typeface="Alef" panose="00000500000000000000" pitchFamily="2" charset="-79"/>
            </a:endParaRPr>
          </a:p>
          <a:p>
            <a:pPr algn="r" rtl="1"/>
            <a:r>
              <a:rPr lang="he-IL" dirty="0">
                <a:solidFill>
                  <a:schemeClr val="tx1"/>
                </a:solidFill>
                <a:latin typeface="Alef" panose="00000500000000000000" pitchFamily="2" charset="-79"/>
                <a:cs typeface="Alef" panose="00000500000000000000" pitchFamily="2" charset="-79"/>
              </a:rPr>
              <a:t>לדוגמא:</a:t>
            </a:r>
          </a:p>
          <a:p>
            <a:pPr algn="r" rtl="1"/>
            <a:endParaRPr lang="en-US" dirty="0">
              <a:solidFill>
                <a:schemeClr val="tx1"/>
              </a:solidFill>
              <a:latin typeface="Alef" panose="00000500000000000000" pitchFamily="2" charset="-79"/>
              <a:cs typeface="Alef" panose="00000500000000000000" pitchFamily="2" charset="-79"/>
            </a:endParaRPr>
          </a:p>
          <a:p>
            <a:pPr algn="r" rtl="1"/>
            <a:endParaRPr lang="en-US" dirty="0">
              <a:solidFill>
                <a:schemeClr val="tx1"/>
              </a:solidFill>
              <a:latin typeface="Alef" panose="00000500000000000000" pitchFamily="2" charset="-79"/>
              <a:cs typeface="Alef" panose="00000500000000000000" pitchFamily="2" charset="-79"/>
            </a:endParaRPr>
          </a:p>
          <a:p>
            <a:pPr algn="r" rtl="1"/>
            <a:endParaRPr lang="he-IL" dirty="0">
              <a:solidFill>
                <a:schemeClr val="tx1"/>
              </a:solidFill>
              <a:latin typeface="Alef" panose="00000500000000000000" pitchFamily="2" charset="-79"/>
              <a:cs typeface="Alef" panose="00000500000000000000" pitchFamily="2" charset="-79"/>
            </a:endParaRPr>
          </a:p>
          <a:p>
            <a:pPr algn="r" rtl="1"/>
            <a:endParaRPr lang="he-IL" dirty="0">
              <a:solidFill>
                <a:schemeClr val="tx1"/>
              </a:solidFill>
              <a:latin typeface="Alef" panose="00000500000000000000" pitchFamily="2" charset="-79"/>
              <a:cs typeface="Alef" panose="00000500000000000000" pitchFamily="2" charset="-79"/>
            </a:endParaRPr>
          </a:p>
          <a:p>
            <a:pPr algn="r" rtl="1"/>
            <a:r>
              <a:rPr lang="he-IL" dirty="0">
                <a:solidFill>
                  <a:schemeClr val="tx1"/>
                </a:solidFill>
                <a:latin typeface="Alef" panose="00000500000000000000" pitchFamily="2" charset="-79"/>
                <a:cs typeface="Alef" panose="00000500000000000000" pitchFamily="2" charset="-79"/>
              </a:rPr>
              <a:t>אנו מבינים כי 280 </a:t>
            </a:r>
            <a:r>
              <a:rPr lang="he-IL" dirty="0" err="1">
                <a:solidFill>
                  <a:schemeClr val="tx1"/>
                </a:solidFill>
                <a:latin typeface="Alef" panose="00000500000000000000" pitchFamily="2" charset="-79"/>
                <a:cs typeface="Alef" panose="00000500000000000000" pitchFamily="2" charset="-79"/>
              </a:rPr>
              <a:t>מליון</a:t>
            </a:r>
            <a:r>
              <a:rPr lang="he-IL" dirty="0">
                <a:solidFill>
                  <a:schemeClr val="tx1"/>
                </a:solidFill>
                <a:latin typeface="Alef" panose="00000500000000000000" pitchFamily="2" charset="-79"/>
                <a:cs typeface="Alef" panose="00000500000000000000" pitchFamily="2" charset="-79"/>
              </a:rPr>
              <a:t> ש"ח במסגרת החלטה זו, נמצאים לפתחה של ועדת חריגים הנמצאת בראשותך,  ומבקשים שחרור התקציבים לאלתר.</a:t>
            </a:r>
          </a:p>
          <a:p>
            <a:pPr algn="r" rtl="1"/>
            <a:endParaRPr lang="he-IL" dirty="0">
              <a:solidFill>
                <a:schemeClr val="tx1"/>
              </a:solidFill>
              <a:latin typeface="Alef" panose="00000500000000000000" pitchFamily="2" charset="-79"/>
              <a:cs typeface="Alef" panose="00000500000000000000" pitchFamily="2" charset="-79"/>
            </a:endParaRPr>
          </a:p>
          <a:p>
            <a:pPr algn="r" rtl="1"/>
            <a:r>
              <a:rPr lang="he-IL" dirty="0">
                <a:solidFill>
                  <a:schemeClr val="tx1"/>
                </a:solidFill>
                <a:latin typeface="Alef" panose="00000500000000000000" pitchFamily="2" charset="-79"/>
                <a:cs typeface="Alef" panose="00000500000000000000" pitchFamily="2" charset="-79"/>
              </a:rPr>
              <a:t>בברכה,</a:t>
            </a: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a:latin typeface="Alef" panose="00000500000000000000" pitchFamily="2" charset="-79"/>
                <a:cs typeface="Alef" panose="00000500000000000000" pitchFamily="2" charset="-79"/>
              </a:rPr>
              <a:t>שחרור תקציבי 2019 בוועדת חריגים, החשב הכללי במשרד האוצר</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342541" y="6369200"/>
            <a:ext cx="2057400" cy="365125"/>
          </a:xfrm>
        </p:spPr>
        <p:txBody>
          <a:bodyPr/>
          <a:lstStyle/>
          <a:p>
            <a:fld id="{ED8D0AB3-B61A-A541-B2E7-CB170E545F64}" type="slidenum">
              <a:rPr lang="en-US" smtClean="0"/>
              <a:pPr/>
              <a:t>6</a:t>
            </a:fld>
            <a:endParaRPr lang="en-US"/>
          </a:p>
        </p:txBody>
      </p:sp>
      <p:sp>
        <p:nvSpPr>
          <p:cNvPr id="3" name="AutoShape 2" descr="blob:https://web.whatsapp.com/b6f5524a-6c4c-46c7-ba82-dc42bb9e6697"/>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9" name="מלבן 11">
            <a:extLst>
              <a:ext uri="{FF2B5EF4-FFF2-40B4-BE49-F238E27FC236}">
                <a16:creationId xmlns:a16="http://schemas.microsoft.com/office/drawing/2014/main" id="{AC045246-B065-41A8-BE1C-1C63E2ECEE4B}"/>
              </a:ext>
            </a:extLst>
          </p:cNvPr>
          <p:cNvSpPr/>
          <p:nvPr/>
        </p:nvSpPr>
        <p:spPr>
          <a:xfrm>
            <a:off x="-63001" y="1174520"/>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lvl="0" indent="-457200" algn="r" rtl="1">
              <a:lnSpc>
                <a:spcPct val="150000"/>
              </a:lnSpc>
              <a:buFont typeface="Wingdings" panose="05000000000000000000" pitchFamily="2" charset="2"/>
              <a:buChar char="q"/>
            </a:pPr>
            <a:endParaRPr lang="he-IL" sz="2400" dirty="0">
              <a:solidFill>
                <a:srgbClr val="362E24"/>
              </a:solidFill>
              <a:latin typeface="Alef" panose="00000500000000000000" pitchFamily="2" charset="-79"/>
              <a:cs typeface="Alef" panose="00000500000000000000" pitchFamily="2" charset="-79"/>
            </a:endParaRPr>
          </a:p>
        </p:txBody>
      </p:sp>
      <p:graphicFrame>
        <p:nvGraphicFramePr>
          <p:cNvPr id="5" name="טבלה 4">
            <a:extLst>
              <a:ext uri="{FF2B5EF4-FFF2-40B4-BE49-F238E27FC236}">
                <a16:creationId xmlns:a16="http://schemas.microsoft.com/office/drawing/2014/main" id="{A62E27C2-40FE-457F-A224-A45011AFD894}"/>
              </a:ext>
            </a:extLst>
          </p:cNvPr>
          <p:cNvGraphicFramePr>
            <a:graphicFrameLocks noGrp="1"/>
          </p:cNvGraphicFramePr>
          <p:nvPr>
            <p:extLst>
              <p:ext uri="{D42A27DB-BD31-4B8C-83A1-F6EECF244321}">
                <p14:modId xmlns:p14="http://schemas.microsoft.com/office/powerpoint/2010/main" val="293861934"/>
              </p:ext>
            </p:extLst>
          </p:nvPr>
        </p:nvGraphicFramePr>
        <p:xfrm>
          <a:off x="2390306" y="3007217"/>
          <a:ext cx="5712793" cy="1117413"/>
        </p:xfrm>
        <a:graphic>
          <a:graphicData uri="http://schemas.openxmlformats.org/drawingml/2006/table">
            <a:tbl>
              <a:tblPr rtl="1">
                <a:tableStyleId>{5C22544A-7EE6-4342-B048-85BDC9FD1C3A}</a:tableStyleId>
              </a:tblPr>
              <a:tblGrid>
                <a:gridCol w="968048">
                  <a:extLst>
                    <a:ext uri="{9D8B030D-6E8A-4147-A177-3AD203B41FA5}">
                      <a16:colId xmlns:a16="http://schemas.microsoft.com/office/drawing/2014/main" val="3760103933"/>
                    </a:ext>
                  </a:extLst>
                </a:gridCol>
                <a:gridCol w="968048">
                  <a:extLst>
                    <a:ext uri="{9D8B030D-6E8A-4147-A177-3AD203B41FA5}">
                      <a16:colId xmlns:a16="http://schemas.microsoft.com/office/drawing/2014/main" val="3933866387"/>
                    </a:ext>
                  </a:extLst>
                </a:gridCol>
                <a:gridCol w="968048">
                  <a:extLst>
                    <a:ext uri="{9D8B030D-6E8A-4147-A177-3AD203B41FA5}">
                      <a16:colId xmlns:a16="http://schemas.microsoft.com/office/drawing/2014/main" val="3356913266"/>
                    </a:ext>
                  </a:extLst>
                </a:gridCol>
                <a:gridCol w="968048">
                  <a:extLst>
                    <a:ext uri="{9D8B030D-6E8A-4147-A177-3AD203B41FA5}">
                      <a16:colId xmlns:a16="http://schemas.microsoft.com/office/drawing/2014/main" val="3991768550"/>
                    </a:ext>
                  </a:extLst>
                </a:gridCol>
                <a:gridCol w="872553">
                  <a:extLst>
                    <a:ext uri="{9D8B030D-6E8A-4147-A177-3AD203B41FA5}">
                      <a16:colId xmlns:a16="http://schemas.microsoft.com/office/drawing/2014/main" val="1528234652"/>
                    </a:ext>
                  </a:extLst>
                </a:gridCol>
                <a:gridCol w="968048">
                  <a:extLst>
                    <a:ext uri="{9D8B030D-6E8A-4147-A177-3AD203B41FA5}">
                      <a16:colId xmlns:a16="http://schemas.microsoft.com/office/drawing/2014/main" val="2037796512"/>
                    </a:ext>
                  </a:extLst>
                </a:gridCol>
              </a:tblGrid>
              <a:tr h="370653">
                <a:tc>
                  <a:txBody>
                    <a:bodyPr/>
                    <a:lstStyle/>
                    <a:p>
                      <a:pPr algn="ctr" rtl="1" fontAlgn="ctr"/>
                      <a:r>
                        <a:rPr lang="he-IL" sz="1100" u="none" strike="noStrike" dirty="0">
                          <a:effectLst/>
                        </a:rPr>
                        <a:t>שם היישוב</a:t>
                      </a:r>
                      <a:endParaRPr lang="he-IL" sz="1100" b="1" i="0" u="none" strike="noStrike" dirty="0">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100" u="none" strike="noStrike">
                          <a:effectLst/>
                        </a:rPr>
                        <a:t>שם הפרויקט </a:t>
                      </a:r>
                      <a:endParaRPr lang="he-IL" sz="1100" b="1"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100" u="none" strike="noStrike">
                          <a:effectLst/>
                        </a:rPr>
                        <a:t>מיקום בטבלת צדק כללית</a:t>
                      </a:r>
                      <a:endParaRPr lang="he-IL" sz="1100" b="1"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100" u="none" strike="noStrike">
                          <a:effectLst/>
                        </a:rPr>
                        <a:t>תכנון=1 ביצוע=2</a:t>
                      </a:r>
                      <a:endParaRPr lang="he-IL" sz="1100" b="1"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100" u="none" strike="noStrike">
                          <a:effectLst/>
                        </a:rPr>
                        <a:t>תח''צ/פיתוח</a:t>
                      </a:r>
                      <a:endParaRPr lang="he-IL" sz="1100" b="1"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200" u="none" strike="noStrike" dirty="0">
                          <a:effectLst/>
                        </a:rPr>
                        <a:t>הרשאה נדרשת</a:t>
                      </a:r>
                      <a:endParaRPr lang="he-IL" sz="1200" b="1" i="0" u="none" strike="noStrike" dirty="0">
                        <a:solidFill>
                          <a:srgbClr val="000000"/>
                        </a:solidFill>
                        <a:effectLst/>
                        <a:latin typeface="David" panose="020E0502060401010101" pitchFamily="34" charset="-79"/>
                        <a:cs typeface="David" panose="020E0502060401010101" pitchFamily="34" charset="-79"/>
                      </a:endParaRPr>
                    </a:p>
                  </a:txBody>
                  <a:tcPr marL="7620" marR="7620" marT="7620" marB="0" anchor="ctr"/>
                </a:tc>
                <a:extLst>
                  <a:ext uri="{0D108BD9-81ED-4DB2-BD59-A6C34878D82A}">
                    <a16:rowId xmlns:a16="http://schemas.microsoft.com/office/drawing/2014/main" val="3402503007"/>
                  </a:ext>
                </a:extLst>
              </a:tr>
              <a:tr h="331727">
                <a:tc>
                  <a:txBody>
                    <a:bodyPr/>
                    <a:lstStyle/>
                    <a:p>
                      <a:pPr algn="ctr" rtl="1" fontAlgn="ctr"/>
                      <a:r>
                        <a:rPr lang="he-IL" sz="1200" u="none" strike="noStrike">
                          <a:effectLst/>
                        </a:rPr>
                        <a:t>קלנסווה</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200" u="none" strike="noStrike">
                          <a:effectLst/>
                        </a:rPr>
                        <a:t>קלנסווה מסלול תח"צ עירוני</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a:effectLst/>
                        </a:rPr>
                        <a:t>89</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a:effectLst/>
                        </a:rPr>
                        <a:t>1</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200" u="none" strike="noStrike">
                          <a:effectLst/>
                        </a:rPr>
                        <a:t>תח''צ</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a:effectLst/>
                        </a:rPr>
                        <a:t>3,084,874</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extLst>
                  <a:ext uri="{0D108BD9-81ED-4DB2-BD59-A6C34878D82A}">
                    <a16:rowId xmlns:a16="http://schemas.microsoft.com/office/drawing/2014/main" val="2347571061"/>
                  </a:ext>
                </a:extLst>
              </a:tr>
              <a:tr h="370653">
                <a:tc>
                  <a:txBody>
                    <a:bodyPr/>
                    <a:lstStyle/>
                    <a:p>
                      <a:pPr algn="ctr" rtl="1" fontAlgn="ctr"/>
                      <a:r>
                        <a:rPr lang="he-IL" sz="1200" u="none" strike="noStrike">
                          <a:effectLst/>
                        </a:rPr>
                        <a:t>טירה</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200" u="none" strike="noStrike">
                          <a:effectLst/>
                        </a:rPr>
                        <a:t>טירה תח''צ-שלב ב'</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dirty="0">
                          <a:effectLst/>
                        </a:rPr>
                        <a:t>88</a:t>
                      </a:r>
                      <a:endParaRPr lang="he-IL" sz="1200" b="0" i="0" u="none" strike="noStrike" dirty="0">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a:effectLst/>
                        </a:rPr>
                        <a:t>1</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1" fontAlgn="ctr"/>
                      <a:r>
                        <a:rPr lang="he-IL" sz="1200" u="none" strike="noStrike">
                          <a:effectLst/>
                        </a:rPr>
                        <a:t>תח''צ</a:t>
                      </a:r>
                      <a:endParaRPr lang="he-IL" sz="1200" b="0" i="0" u="none" strike="noStrike">
                        <a:solidFill>
                          <a:srgbClr val="000000"/>
                        </a:solidFill>
                        <a:effectLst/>
                        <a:latin typeface="David" panose="020E0502060401010101" pitchFamily="34" charset="-79"/>
                        <a:cs typeface="David" panose="020E0502060401010101" pitchFamily="34" charset="-79"/>
                      </a:endParaRPr>
                    </a:p>
                  </a:txBody>
                  <a:tcPr marL="7620" marR="7620" marT="7620" marB="0" anchor="ctr"/>
                </a:tc>
                <a:tc>
                  <a:txBody>
                    <a:bodyPr/>
                    <a:lstStyle/>
                    <a:p>
                      <a:pPr algn="ctr" rtl="0" fontAlgn="ctr"/>
                      <a:r>
                        <a:rPr lang="he-IL" sz="1200" u="none" strike="noStrike" dirty="0">
                          <a:effectLst/>
                        </a:rPr>
                        <a:t>3,528,367</a:t>
                      </a:r>
                      <a:endParaRPr lang="he-IL" sz="1200" b="0" i="0" u="none" strike="noStrike" dirty="0">
                        <a:solidFill>
                          <a:srgbClr val="000000"/>
                        </a:solidFill>
                        <a:effectLst/>
                        <a:latin typeface="David" panose="020E0502060401010101" pitchFamily="34" charset="-79"/>
                        <a:cs typeface="David" panose="020E0502060401010101" pitchFamily="34" charset="-79"/>
                      </a:endParaRPr>
                    </a:p>
                  </a:txBody>
                  <a:tcPr marL="7620" marR="7620" marT="7620" marB="0" anchor="ctr"/>
                </a:tc>
                <a:extLst>
                  <a:ext uri="{0D108BD9-81ED-4DB2-BD59-A6C34878D82A}">
                    <a16:rowId xmlns:a16="http://schemas.microsoft.com/office/drawing/2014/main" val="1502624951"/>
                  </a:ext>
                </a:extLst>
              </a:tr>
            </a:tbl>
          </a:graphicData>
        </a:graphic>
      </p:graphicFrame>
    </p:spTree>
    <p:extLst>
      <p:ext uri="{BB962C8B-B14F-4D97-AF65-F5344CB8AC3E}">
        <p14:creationId xmlns:p14="http://schemas.microsoft.com/office/powerpoint/2010/main" val="2764923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1"/>
          <p:cNvSpPr/>
          <p:nvPr/>
        </p:nvSpPr>
        <p:spPr>
          <a:xfrm>
            <a:off x="0" y="1220457"/>
            <a:ext cx="9143999" cy="4417086"/>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Alef" panose="00000500000000000000" pitchFamily="2" charset="-79"/>
              <a:cs typeface="Alef" panose="00000500000000000000" pitchFamily="2" charset="-79"/>
            </a:endParaRPr>
          </a:p>
        </p:txBody>
      </p:sp>
      <p:sp>
        <p:nvSpPr>
          <p:cNvPr id="12" name="מלבן 11"/>
          <p:cNvSpPr/>
          <p:nvPr/>
        </p:nvSpPr>
        <p:spPr>
          <a:xfrm>
            <a:off x="2" y="306237"/>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sz="2400" dirty="0">
                <a:latin typeface="Alef" panose="00000500000000000000" pitchFamily="2" charset="-79"/>
                <a:cs typeface="Alef" panose="00000500000000000000" pitchFamily="2" charset="-79"/>
              </a:rPr>
              <a:t>שלטי מידע בזמן אמת   </a:t>
            </a:r>
          </a:p>
        </p:txBody>
      </p:sp>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7</a:t>
            </a:fld>
            <a:endParaRPr lang="en-US"/>
          </a:p>
        </p:txBody>
      </p:sp>
      <p:sp>
        <p:nvSpPr>
          <p:cNvPr id="3" name="AutoShape 2" descr="blob:https://web.whatsapp.com/b6f5524a-6c4c-46c7-ba82-dc42bb9e6697"/>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graphicFrame>
        <p:nvGraphicFramePr>
          <p:cNvPr id="5" name="טבלה 4">
            <a:extLst>
              <a:ext uri="{FF2B5EF4-FFF2-40B4-BE49-F238E27FC236}">
                <a16:creationId xmlns:a16="http://schemas.microsoft.com/office/drawing/2014/main" id="{84FCC573-BABA-4FFF-92F0-3678DBA6D22E}"/>
              </a:ext>
            </a:extLst>
          </p:cNvPr>
          <p:cNvGraphicFramePr>
            <a:graphicFrameLocks noGrp="1"/>
          </p:cNvGraphicFramePr>
          <p:nvPr>
            <p:extLst>
              <p:ext uri="{D42A27DB-BD31-4B8C-83A1-F6EECF244321}">
                <p14:modId xmlns:p14="http://schemas.microsoft.com/office/powerpoint/2010/main" val="1941549831"/>
              </p:ext>
            </p:extLst>
          </p:nvPr>
        </p:nvGraphicFramePr>
        <p:xfrm>
          <a:off x="220662" y="2569104"/>
          <a:ext cx="1651734" cy="2057147"/>
        </p:xfrm>
        <a:graphic>
          <a:graphicData uri="http://schemas.openxmlformats.org/drawingml/2006/table">
            <a:tbl>
              <a:tblPr rtl="1">
                <a:tableStyleId>{5C22544A-7EE6-4342-B048-85BDC9FD1C3A}</a:tableStyleId>
              </a:tblPr>
              <a:tblGrid>
                <a:gridCol w="825867">
                  <a:extLst>
                    <a:ext uri="{9D8B030D-6E8A-4147-A177-3AD203B41FA5}">
                      <a16:colId xmlns:a16="http://schemas.microsoft.com/office/drawing/2014/main" val="3587704300"/>
                    </a:ext>
                  </a:extLst>
                </a:gridCol>
                <a:gridCol w="825867">
                  <a:extLst>
                    <a:ext uri="{9D8B030D-6E8A-4147-A177-3AD203B41FA5}">
                      <a16:colId xmlns:a16="http://schemas.microsoft.com/office/drawing/2014/main" val="2632991009"/>
                    </a:ext>
                  </a:extLst>
                </a:gridCol>
              </a:tblGrid>
              <a:tr h="353978">
                <a:tc gridSpan="2">
                  <a:txBody>
                    <a:bodyPr/>
                    <a:lstStyle/>
                    <a:p>
                      <a:pPr algn="ctr" rtl="1" fontAlgn="b"/>
                      <a:r>
                        <a:rPr lang="he-IL" sz="1200" u="none" strike="noStrike" dirty="0">
                          <a:effectLst/>
                        </a:rPr>
                        <a:t>מספר שלטים בכל יישוב</a:t>
                      </a:r>
                    </a:p>
                  </a:txBody>
                  <a:tcPr marL="7620" marR="7620" marT="7620" marB="0" anchor="b">
                    <a:solidFill>
                      <a:srgbClr val="D14F53"/>
                    </a:solidFill>
                  </a:tcPr>
                </a:tc>
                <a:tc hMerge="1">
                  <a:txBody>
                    <a:bodyPr/>
                    <a:lstStyle/>
                    <a:p>
                      <a:pPr rtl="1"/>
                      <a:endParaRPr lang="he-IL"/>
                    </a:p>
                  </a:txBody>
                  <a:tcPr/>
                </a:tc>
                <a:extLst>
                  <a:ext uri="{0D108BD9-81ED-4DB2-BD59-A6C34878D82A}">
                    <a16:rowId xmlns:a16="http://schemas.microsoft.com/office/drawing/2014/main" val="3384262218"/>
                  </a:ext>
                </a:extLst>
              </a:tr>
              <a:tr h="284240">
                <a:tc>
                  <a:txBody>
                    <a:bodyPr/>
                    <a:lstStyle/>
                    <a:p>
                      <a:pPr algn="r" rtl="1" fontAlgn="b"/>
                      <a:r>
                        <a:rPr lang="he-IL" sz="1200" u="none" strike="noStrike" dirty="0">
                          <a:effectLst/>
                        </a:rPr>
                        <a:t>טייבה</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tc>
                  <a:txBody>
                    <a:bodyPr/>
                    <a:lstStyle/>
                    <a:p>
                      <a:pPr algn="r" rtl="0" fontAlgn="b"/>
                      <a:r>
                        <a:rPr lang="he-IL" sz="1200" u="none" strike="noStrike" dirty="0">
                          <a:effectLst/>
                        </a:rPr>
                        <a:t>9</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3509590051"/>
                  </a:ext>
                </a:extLst>
              </a:tr>
              <a:tr h="284240">
                <a:tc>
                  <a:txBody>
                    <a:bodyPr/>
                    <a:lstStyle/>
                    <a:p>
                      <a:pPr algn="r" rtl="1" fontAlgn="b"/>
                      <a:r>
                        <a:rPr lang="he-IL" sz="1200" u="none" strike="noStrike" dirty="0">
                          <a:effectLst/>
                        </a:rPr>
                        <a:t>טירה</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tc>
                  <a:txBody>
                    <a:bodyPr/>
                    <a:lstStyle/>
                    <a:p>
                      <a:pPr algn="r" rtl="0" fontAlgn="b"/>
                      <a:r>
                        <a:rPr lang="he-IL" sz="1200" u="none" strike="noStrike" dirty="0">
                          <a:effectLst/>
                        </a:rPr>
                        <a:t>6</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3396095094"/>
                  </a:ext>
                </a:extLst>
              </a:tr>
              <a:tr h="284240">
                <a:tc>
                  <a:txBody>
                    <a:bodyPr/>
                    <a:lstStyle/>
                    <a:p>
                      <a:pPr algn="r" rtl="1" fontAlgn="b"/>
                      <a:r>
                        <a:rPr lang="he-IL" sz="1200" u="none" strike="noStrike" dirty="0">
                          <a:effectLst/>
                        </a:rPr>
                        <a:t>כפר קאסם</a:t>
                      </a:r>
                    </a:p>
                  </a:txBody>
                  <a:tcPr marL="7620" marR="7620" marT="7620" marB="0" anchor="b">
                    <a:solidFill>
                      <a:srgbClr val="D14F53"/>
                    </a:solidFill>
                  </a:tcPr>
                </a:tc>
                <a:tc>
                  <a:txBody>
                    <a:bodyPr/>
                    <a:lstStyle/>
                    <a:p>
                      <a:pPr algn="r" rtl="0" fontAlgn="b"/>
                      <a:r>
                        <a:rPr lang="he-IL" sz="1200" u="none" strike="noStrike" dirty="0">
                          <a:effectLst/>
                        </a:rPr>
                        <a:t>5</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2269747274"/>
                  </a:ext>
                </a:extLst>
              </a:tr>
              <a:tr h="284240">
                <a:tc>
                  <a:txBody>
                    <a:bodyPr/>
                    <a:lstStyle/>
                    <a:p>
                      <a:pPr algn="r" rtl="1" fontAlgn="b"/>
                      <a:r>
                        <a:rPr lang="he-IL" sz="1200" u="none" strike="noStrike" dirty="0" err="1">
                          <a:effectLst/>
                        </a:rPr>
                        <a:t>קלאנסווה</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tc>
                  <a:txBody>
                    <a:bodyPr/>
                    <a:lstStyle/>
                    <a:p>
                      <a:pPr algn="r" rtl="0" fontAlgn="b"/>
                      <a:r>
                        <a:rPr lang="he-IL" sz="1200" u="none" strike="noStrike" dirty="0">
                          <a:effectLst/>
                        </a:rPr>
                        <a:t>4</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1288207084"/>
                  </a:ext>
                </a:extLst>
              </a:tr>
              <a:tr h="284240">
                <a:tc>
                  <a:txBody>
                    <a:bodyPr/>
                    <a:lstStyle/>
                    <a:p>
                      <a:pPr algn="r" rtl="1" fontAlgn="b"/>
                      <a:r>
                        <a:rPr lang="he-IL" sz="1200" u="none" strike="noStrike">
                          <a:effectLst/>
                        </a:rPr>
                        <a:t>כפר ברא</a:t>
                      </a:r>
                      <a:endParaRPr lang="he-IL" sz="1200" b="0" i="0" u="none" strike="noStrike">
                        <a:solidFill>
                          <a:srgbClr val="000000"/>
                        </a:solidFill>
                        <a:effectLst/>
                        <a:latin typeface="Arial" panose="020B0604020202020204" pitchFamily="34" charset="0"/>
                      </a:endParaRPr>
                    </a:p>
                  </a:txBody>
                  <a:tcPr marL="7620" marR="7620" marT="7620" marB="0" anchor="b">
                    <a:solidFill>
                      <a:srgbClr val="D14F53"/>
                    </a:solidFill>
                  </a:tcPr>
                </a:tc>
                <a:tc>
                  <a:txBody>
                    <a:bodyPr/>
                    <a:lstStyle/>
                    <a:p>
                      <a:pPr algn="r" rtl="0" fontAlgn="b"/>
                      <a:r>
                        <a:rPr lang="he-IL" sz="1200" u="none" strike="noStrike" dirty="0">
                          <a:effectLst/>
                        </a:rPr>
                        <a:t>2</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1341700320"/>
                  </a:ext>
                </a:extLst>
              </a:tr>
              <a:tr h="281969">
                <a:tc>
                  <a:txBody>
                    <a:bodyPr/>
                    <a:lstStyle/>
                    <a:p>
                      <a:pPr algn="r" rtl="1" fontAlgn="b"/>
                      <a:r>
                        <a:rPr lang="he-IL" sz="1200" b="0" i="0" u="none" strike="noStrike" dirty="0">
                          <a:solidFill>
                            <a:srgbClr val="000000"/>
                          </a:solidFill>
                          <a:effectLst/>
                          <a:latin typeface="Arial" panose="020B0604020202020204" pitchFamily="34" charset="0"/>
                        </a:rPr>
                        <a:t>ג'לג'וליה</a:t>
                      </a:r>
                    </a:p>
                  </a:txBody>
                  <a:tcPr marL="7620" marR="7620" marT="7620" marB="0" anchor="b">
                    <a:solidFill>
                      <a:srgbClr val="D14F53"/>
                    </a:solidFill>
                  </a:tcPr>
                </a:tc>
                <a:tc>
                  <a:txBody>
                    <a:bodyPr/>
                    <a:lstStyle/>
                    <a:p>
                      <a:pPr algn="r" rtl="0" fontAlgn="b"/>
                      <a:r>
                        <a:rPr lang="he-IL" sz="1200" u="none" strike="noStrike" dirty="0">
                          <a:effectLst/>
                        </a:rPr>
                        <a:t>2</a:t>
                      </a:r>
                      <a:endParaRPr lang="he-IL" sz="1200" b="0" i="0" u="none" strike="noStrike" dirty="0">
                        <a:solidFill>
                          <a:srgbClr val="000000"/>
                        </a:solidFill>
                        <a:effectLst/>
                        <a:latin typeface="Arial" panose="020B0604020202020204" pitchFamily="34" charset="0"/>
                      </a:endParaRPr>
                    </a:p>
                  </a:txBody>
                  <a:tcPr marL="7620" marR="7620" marT="7620" marB="0" anchor="b">
                    <a:solidFill>
                      <a:srgbClr val="D14F53"/>
                    </a:solidFill>
                  </a:tcPr>
                </a:tc>
                <a:extLst>
                  <a:ext uri="{0D108BD9-81ED-4DB2-BD59-A6C34878D82A}">
                    <a16:rowId xmlns:a16="http://schemas.microsoft.com/office/drawing/2014/main" val="1769821975"/>
                  </a:ext>
                </a:extLst>
              </a:tr>
            </a:tbl>
          </a:graphicData>
        </a:graphic>
      </p:graphicFrame>
      <p:sp>
        <p:nvSpPr>
          <p:cNvPr id="9" name="מלבן 11">
            <a:extLst>
              <a:ext uri="{FF2B5EF4-FFF2-40B4-BE49-F238E27FC236}">
                <a16:creationId xmlns:a16="http://schemas.microsoft.com/office/drawing/2014/main" id="{AC045246-B065-41A8-BE1C-1C63E2ECEE4B}"/>
              </a:ext>
            </a:extLst>
          </p:cNvPr>
          <p:cNvSpPr/>
          <p:nvPr/>
        </p:nvSpPr>
        <p:spPr>
          <a:xfrm>
            <a:off x="-75271" y="1037596"/>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1" algn="r" rtl="1"/>
            <a:r>
              <a:rPr lang="he-IL" dirty="0">
                <a:solidFill>
                  <a:srgbClr val="362E24"/>
                </a:solidFill>
                <a:latin typeface="Alef" panose="00000500000000000000" pitchFamily="2" charset="-79"/>
                <a:cs typeface="Alef" panose="00000500000000000000" pitchFamily="2" charset="-79"/>
              </a:rPr>
              <a:t>לכבוד:  טל עופר, הרשות הארצית לתחבורה ציבורית</a:t>
            </a:r>
          </a:p>
          <a:p>
            <a:pPr lvl="1" algn="r" rtl="1"/>
            <a:endParaRPr lang="he-IL" dirty="0">
              <a:solidFill>
                <a:srgbClr val="362E24"/>
              </a:solidFill>
              <a:latin typeface="Alef" panose="00000500000000000000" pitchFamily="2" charset="-79"/>
              <a:cs typeface="Alef" panose="00000500000000000000" pitchFamily="2" charset="-79"/>
            </a:endParaRPr>
          </a:p>
          <a:p>
            <a:pPr lvl="1" algn="r" rtl="1"/>
            <a:r>
              <a:rPr lang="he-IL" dirty="0">
                <a:solidFill>
                  <a:srgbClr val="362E24"/>
                </a:solidFill>
                <a:latin typeface="Alef" panose="00000500000000000000" pitchFamily="2" charset="-79"/>
                <a:cs typeface="Alef" panose="00000500000000000000" pitchFamily="2" charset="-79"/>
              </a:rPr>
              <a:t>הנדון: </a:t>
            </a:r>
            <a:r>
              <a:rPr lang="he-IL" b="1" dirty="0">
                <a:solidFill>
                  <a:srgbClr val="362E24"/>
                </a:solidFill>
                <a:latin typeface="Alef" panose="00000500000000000000" pitchFamily="2" charset="-79"/>
                <a:cs typeface="Alef" panose="00000500000000000000" pitchFamily="2" charset="-79"/>
              </a:rPr>
              <a:t>בקשה למידע אודות תוכנית הצבת שלטית מידע בזמן אמת</a:t>
            </a:r>
          </a:p>
          <a:p>
            <a:pPr lvl="1" algn="r" rtl="1"/>
            <a:r>
              <a:rPr lang="he-IL" b="1" dirty="0">
                <a:solidFill>
                  <a:srgbClr val="362E24"/>
                </a:solidFill>
                <a:latin typeface="Alef" panose="00000500000000000000" pitchFamily="2" charset="-79"/>
                <a:cs typeface="Alef" panose="00000500000000000000" pitchFamily="2" charset="-79"/>
              </a:rPr>
              <a:t>        ברשויות ערביות באשכול השרון</a:t>
            </a:r>
          </a:p>
          <a:p>
            <a:pPr lvl="1" algn="r" rtl="1"/>
            <a:endParaRPr lang="he-IL" dirty="0">
              <a:solidFill>
                <a:srgbClr val="362E24"/>
              </a:solidFill>
              <a:latin typeface="Alef" panose="00000500000000000000" pitchFamily="2" charset="-79"/>
              <a:cs typeface="Alef" panose="00000500000000000000" pitchFamily="2" charset="-79"/>
            </a:endParaRPr>
          </a:p>
          <a:p>
            <a:pPr lvl="1" algn="r" rtl="1"/>
            <a:endParaRPr lang="he-IL" dirty="0">
              <a:solidFill>
                <a:srgbClr val="362E24"/>
              </a:solidFill>
              <a:latin typeface="Alef" panose="00000500000000000000" pitchFamily="2" charset="-79"/>
              <a:cs typeface="Alef" panose="00000500000000000000" pitchFamily="2" charset="-79"/>
            </a:endParaRPr>
          </a:p>
          <a:p>
            <a:pPr lvl="1" algn="r" rtl="1"/>
            <a:r>
              <a:rPr lang="he-IL" dirty="0">
                <a:solidFill>
                  <a:srgbClr val="362E24"/>
                </a:solidFill>
                <a:latin typeface="Alef" panose="00000500000000000000" pitchFamily="2" charset="-79"/>
                <a:cs typeface="Alef" panose="00000500000000000000" pitchFamily="2" charset="-79"/>
              </a:rPr>
              <a:t>שלום רב,</a:t>
            </a:r>
          </a:p>
          <a:p>
            <a:pPr lvl="1" algn="r" rtl="1"/>
            <a:r>
              <a:rPr lang="he-IL" dirty="0">
                <a:solidFill>
                  <a:srgbClr val="362E24"/>
                </a:solidFill>
                <a:latin typeface="Alef" panose="00000500000000000000" pitchFamily="2" charset="-79"/>
                <a:cs typeface="Alef" panose="00000500000000000000" pitchFamily="2" charset="-79"/>
              </a:rPr>
              <a:t>אנו מבינים כי את מטפלת בנושא שלטי המידע, והובלת שינוי של</a:t>
            </a:r>
          </a:p>
          <a:p>
            <a:pPr lvl="1" algn="r" rtl="1"/>
            <a:r>
              <a:rPr lang="he-IL" dirty="0">
                <a:solidFill>
                  <a:srgbClr val="362E24"/>
                </a:solidFill>
                <a:latin typeface="Alef" panose="00000500000000000000" pitchFamily="2" charset="-79"/>
                <a:cs typeface="Alef" panose="00000500000000000000" pitchFamily="2" charset="-79"/>
              </a:rPr>
              <a:t>מעבר מאחריות מפעיל </a:t>
            </a:r>
            <a:r>
              <a:rPr lang="he-IL" dirty="0" err="1">
                <a:solidFill>
                  <a:srgbClr val="362E24"/>
                </a:solidFill>
                <a:latin typeface="Alef" panose="00000500000000000000" pitchFamily="2" charset="-79"/>
                <a:cs typeface="Alef" panose="00000500000000000000" pitchFamily="2" charset="-79"/>
              </a:rPr>
              <a:t>התחצ</a:t>
            </a:r>
            <a:r>
              <a:rPr lang="he-IL" dirty="0">
                <a:solidFill>
                  <a:srgbClr val="362E24"/>
                </a:solidFill>
                <a:latin typeface="Alef" panose="00000500000000000000" pitchFamily="2" charset="-79"/>
                <a:cs typeface="Alef" panose="00000500000000000000" pitchFamily="2" charset="-79"/>
              </a:rPr>
              <a:t> באזור אל נתיבי איילון.</a:t>
            </a:r>
          </a:p>
          <a:p>
            <a:pPr lvl="1" algn="r" rtl="1"/>
            <a:r>
              <a:rPr lang="he-IL" dirty="0">
                <a:solidFill>
                  <a:srgbClr val="362E24"/>
                </a:solidFill>
                <a:latin typeface="Alef" panose="00000500000000000000" pitchFamily="2" charset="-79"/>
                <a:cs typeface="Alef" panose="00000500000000000000" pitchFamily="2" charset="-79"/>
              </a:rPr>
              <a:t>נודה לקבל מימך</a:t>
            </a:r>
          </a:p>
          <a:p>
            <a:pPr marL="914400" lvl="1" indent="-457200" algn="r" rtl="1">
              <a:buAutoNum type="arabicPeriod"/>
            </a:pPr>
            <a:r>
              <a:rPr lang="he-IL" dirty="0">
                <a:solidFill>
                  <a:srgbClr val="362E24"/>
                </a:solidFill>
                <a:latin typeface="Alef" panose="00000500000000000000" pitchFamily="2" charset="-79"/>
                <a:cs typeface="Alef" panose="00000500000000000000" pitchFamily="2" charset="-79"/>
              </a:rPr>
              <a:t>קריטריונים להצבת השלטים</a:t>
            </a:r>
          </a:p>
          <a:p>
            <a:pPr marL="914400" lvl="1" indent="-457200" algn="r" rtl="1">
              <a:buAutoNum type="arabicPeriod"/>
            </a:pPr>
            <a:r>
              <a:rPr lang="he-IL" dirty="0">
                <a:solidFill>
                  <a:srgbClr val="362E24"/>
                </a:solidFill>
                <a:latin typeface="Alef" panose="00000500000000000000" pitchFamily="2" charset="-79"/>
                <a:cs typeface="Alef" panose="00000500000000000000" pitchFamily="2" charset="-79"/>
              </a:rPr>
              <a:t>תוכנית הצבת השלטים ברשויות הערביות באשכול, בפעימה הראשונה המתוכננת</a:t>
            </a:r>
          </a:p>
          <a:p>
            <a:pPr marL="914400" lvl="1" indent="-457200" algn="r" rtl="1">
              <a:buAutoNum type="arabicPeriod"/>
            </a:pPr>
            <a:r>
              <a:rPr lang="he-IL" dirty="0">
                <a:solidFill>
                  <a:srgbClr val="362E24"/>
                </a:solidFill>
                <a:latin typeface="Alef" panose="00000500000000000000" pitchFamily="2" charset="-79"/>
                <a:cs typeface="Alef" panose="00000500000000000000" pitchFamily="2" charset="-79"/>
              </a:rPr>
              <a:t>מי אמור יהיה לתחזק השלטים לאורך זמן?   ראוי להדגיש כי לרשויות אין התקציבים הנדרשים לטיפול בנושא</a:t>
            </a:r>
          </a:p>
          <a:p>
            <a:pPr lvl="1" algn="r" rtl="1"/>
            <a:r>
              <a:rPr lang="he-IL" dirty="0">
                <a:solidFill>
                  <a:srgbClr val="362E24"/>
                </a:solidFill>
                <a:latin typeface="Alef" panose="00000500000000000000" pitchFamily="2" charset="-79"/>
                <a:cs typeface="Alef" panose="00000500000000000000" pitchFamily="2" charset="-79"/>
              </a:rPr>
              <a:t>בברכה, </a:t>
            </a:r>
          </a:p>
        </p:txBody>
      </p:sp>
    </p:spTree>
    <p:extLst>
      <p:ext uri="{BB962C8B-B14F-4D97-AF65-F5344CB8AC3E}">
        <p14:creationId xmlns:p14="http://schemas.microsoft.com/office/powerpoint/2010/main" val="347500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15" name="מלבן 11">
            <a:extLst>
              <a:ext uri="{FF2B5EF4-FFF2-40B4-BE49-F238E27FC236}">
                <a16:creationId xmlns:a16="http://schemas.microsoft.com/office/drawing/2014/main" id="{7AFFB44F-7559-4F0E-B1D9-542F18EF670A}"/>
              </a:ext>
            </a:extLst>
          </p:cNvPr>
          <p:cNvSpPr/>
          <p:nvPr/>
        </p:nvSpPr>
        <p:spPr>
          <a:xfrm>
            <a:off x="101600" y="1006133"/>
            <a:ext cx="9042399" cy="4782808"/>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lef" panose="00000500000000000000" pitchFamily="2" charset="-79"/>
              <a:cs typeface="Alef" panose="00000500000000000000" pitchFamily="2" charset="-79"/>
            </a:endParaRPr>
          </a:p>
        </p:txBody>
      </p:sp>
      <p:sp>
        <p:nvSpPr>
          <p:cNvPr id="21" name="מלבן 11"/>
          <p:cNvSpPr/>
          <p:nvPr/>
        </p:nvSpPr>
        <p:spPr>
          <a:xfrm>
            <a:off x="123494" y="1225589"/>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לכבוד רן שדמי, מנהל אגף כלכלה, הרשות הארצית </a:t>
            </a:r>
            <a:r>
              <a:rPr lang="he-IL" sz="2000" b="1" dirty="0" err="1">
                <a:solidFill>
                  <a:srgbClr val="362E24"/>
                </a:solidFill>
                <a:latin typeface="Alef" panose="00000500000000000000" pitchFamily="2" charset="-79"/>
                <a:cs typeface="Alef" panose="00000500000000000000" pitchFamily="2" charset="-79"/>
              </a:rPr>
              <a:t>לתח"צ</a:t>
            </a:r>
            <a:endParaRPr lang="he-IL" sz="2000" b="1" dirty="0">
              <a:solidFill>
                <a:srgbClr val="362E24"/>
              </a:solidFill>
              <a:latin typeface="Alef" panose="00000500000000000000" pitchFamily="2" charset="-79"/>
              <a:cs typeface="Alef" panose="00000500000000000000" pitchFamily="2" charset="-79"/>
            </a:endParaRP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אנו מבקשים להקים בהקדם נקודות </a:t>
            </a:r>
            <a:r>
              <a:rPr lang="he-IL" sz="2000" b="1" dirty="0" err="1">
                <a:solidFill>
                  <a:srgbClr val="362E24"/>
                </a:solidFill>
                <a:latin typeface="Alef" panose="00000500000000000000" pitchFamily="2" charset="-79"/>
                <a:cs typeface="Alef" panose="00000500000000000000" pitchFamily="2" charset="-79"/>
              </a:rPr>
              <a:t>מאויישות</a:t>
            </a:r>
            <a:r>
              <a:rPr lang="he-IL" sz="2000" b="1" dirty="0">
                <a:solidFill>
                  <a:srgbClr val="362E24"/>
                </a:solidFill>
                <a:latin typeface="Alef" panose="00000500000000000000" pitchFamily="2" charset="-79"/>
                <a:cs typeface="Alef" panose="00000500000000000000" pitchFamily="2" charset="-79"/>
              </a:rPr>
              <a:t> שיאפשרו לתושבי הרשויות לרכוש כרטיסי רב קו אישיים, בתוך תחומי הרשות, ולטפל בכרטיסי רב קו תקולים, לפי ההצעה הבאה:</a:t>
            </a:r>
          </a:p>
          <a:p>
            <a:pPr marL="457200" lvl="0" indent="-457200" algn="r" rtl="1">
              <a:lnSpc>
                <a:spcPct val="150000"/>
              </a:lnSpc>
              <a:buAutoNum type="arabicPeriod"/>
            </a:pPr>
            <a:r>
              <a:rPr lang="he-IL" sz="2000" b="1" dirty="0">
                <a:solidFill>
                  <a:srgbClr val="362E24"/>
                </a:solidFill>
                <a:latin typeface="Alef" panose="00000500000000000000" pitchFamily="2" charset="-79"/>
                <a:cs typeface="Alef" panose="00000500000000000000" pitchFamily="2" charset="-79"/>
              </a:rPr>
              <a:t>בטייבה – 5 ימים בשבוע עמדה </a:t>
            </a:r>
            <a:r>
              <a:rPr lang="he-IL" sz="2000" b="1" dirty="0" err="1">
                <a:solidFill>
                  <a:srgbClr val="362E24"/>
                </a:solidFill>
                <a:latin typeface="Alef" panose="00000500000000000000" pitchFamily="2" charset="-79"/>
                <a:cs typeface="Alef" panose="00000500000000000000" pitchFamily="2" charset="-79"/>
              </a:rPr>
              <a:t>מאויישת</a:t>
            </a:r>
            <a:r>
              <a:rPr lang="he-IL" sz="2000" b="1" dirty="0">
                <a:solidFill>
                  <a:srgbClr val="362E24"/>
                </a:solidFill>
                <a:latin typeface="Alef" panose="00000500000000000000" pitchFamily="2" charset="-79"/>
                <a:cs typeface="Alef" panose="00000500000000000000" pitchFamily="2" charset="-79"/>
              </a:rPr>
              <a:t> בתוך בניין העירייה</a:t>
            </a:r>
          </a:p>
          <a:p>
            <a:pPr marL="457200" indent="-457200" algn="r" rtl="1">
              <a:lnSpc>
                <a:spcPct val="150000"/>
              </a:lnSpc>
              <a:buFontTx/>
              <a:buAutoNum type="arabicPeriod"/>
            </a:pPr>
            <a:r>
              <a:rPr lang="he-IL" sz="2000" b="1" dirty="0" err="1">
                <a:solidFill>
                  <a:srgbClr val="362E24"/>
                </a:solidFill>
                <a:latin typeface="Alef" panose="00000500000000000000" pitchFamily="2" charset="-79"/>
                <a:cs typeface="Alef" panose="00000500000000000000" pitchFamily="2" charset="-79"/>
              </a:rPr>
              <a:t>קלנסווה</a:t>
            </a:r>
            <a:r>
              <a:rPr lang="he-IL" sz="2000" b="1" dirty="0">
                <a:solidFill>
                  <a:srgbClr val="362E24"/>
                </a:solidFill>
                <a:latin typeface="Alef" panose="00000500000000000000" pitchFamily="2" charset="-79"/>
                <a:cs typeface="Alef" panose="00000500000000000000" pitchFamily="2" charset="-79"/>
              </a:rPr>
              <a:t>- 3 ימים בשבוע עמדה </a:t>
            </a:r>
            <a:r>
              <a:rPr lang="he-IL" sz="2000" b="1" dirty="0" err="1">
                <a:solidFill>
                  <a:srgbClr val="362E24"/>
                </a:solidFill>
                <a:latin typeface="Alef" panose="00000500000000000000" pitchFamily="2" charset="-79"/>
                <a:cs typeface="Alef" panose="00000500000000000000" pitchFamily="2" charset="-79"/>
              </a:rPr>
              <a:t>מאויישת</a:t>
            </a:r>
            <a:r>
              <a:rPr lang="he-IL" sz="2000" b="1" dirty="0">
                <a:solidFill>
                  <a:srgbClr val="362E24"/>
                </a:solidFill>
                <a:latin typeface="Alef" panose="00000500000000000000" pitchFamily="2" charset="-79"/>
                <a:cs typeface="Alef" panose="00000500000000000000" pitchFamily="2" charset="-79"/>
              </a:rPr>
              <a:t> בתוך בניין העירייה</a:t>
            </a:r>
          </a:p>
          <a:p>
            <a:pPr marL="457200" lvl="0" indent="-457200" algn="r" rtl="1">
              <a:lnSpc>
                <a:spcPct val="150000"/>
              </a:lnSpc>
              <a:buAutoNum type="arabicPeriod"/>
            </a:pPr>
            <a:r>
              <a:rPr lang="he-IL" sz="2000" b="1" dirty="0">
                <a:solidFill>
                  <a:srgbClr val="362E24"/>
                </a:solidFill>
                <a:latin typeface="Alef" panose="00000500000000000000" pitchFamily="2" charset="-79"/>
                <a:cs typeface="Alef" panose="00000500000000000000" pitchFamily="2" charset="-79"/>
              </a:rPr>
              <a:t>טירה - 3 ימים בשבוע עמדה </a:t>
            </a:r>
            <a:r>
              <a:rPr lang="he-IL" sz="2000" b="1" dirty="0" err="1">
                <a:solidFill>
                  <a:srgbClr val="362E24"/>
                </a:solidFill>
                <a:latin typeface="Alef" panose="00000500000000000000" pitchFamily="2" charset="-79"/>
                <a:cs typeface="Alef" panose="00000500000000000000" pitchFamily="2" charset="-79"/>
              </a:rPr>
              <a:t>מאויישת</a:t>
            </a:r>
            <a:r>
              <a:rPr lang="he-IL" sz="2000" b="1" dirty="0">
                <a:solidFill>
                  <a:srgbClr val="362E24"/>
                </a:solidFill>
                <a:latin typeface="Alef" panose="00000500000000000000" pitchFamily="2" charset="-79"/>
                <a:cs typeface="Alef" panose="00000500000000000000" pitchFamily="2" charset="-79"/>
              </a:rPr>
              <a:t> בתוך בניין העירייה</a:t>
            </a:r>
          </a:p>
          <a:p>
            <a:pPr marL="457200" indent="-457200" algn="r" rtl="1">
              <a:lnSpc>
                <a:spcPct val="150000"/>
              </a:lnSpc>
              <a:buFontTx/>
              <a:buAutoNum type="arabicPeriod"/>
            </a:pPr>
            <a:r>
              <a:rPr lang="he-IL" sz="2000" b="1" dirty="0">
                <a:solidFill>
                  <a:srgbClr val="362E24"/>
                </a:solidFill>
                <a:latin typeface="Alef" panose="00000500000000000000" pitchFamily="2" charset="-79"/>
                <a:cs typeface="Alef" panose="00000500000000000000" pitchFamily="2" charset="-79"/>
              </a:rPr>
              <a:t>כפר קאסם –5 ימים בשבוע עמדה </a:t>
            </a:r>
            <a:r>
              <a:rPr lang="he-IL" sz="2000" b="1" dirty="0" err="1">
                <a:solidFill>
                  <a:srgbClr val="362E24"/>
                </a:solidFill>
                <a:latin typeface="Alef" panose="00000500000000000000" pitchFamily="2" charset="-79"/>
                <a:cs typeface="Alef" panose="00000500000000000000" pitchFamily="2" charset="-79"/>
              </a:rPr>
              <a:t>מאויישת</a:t>
            </a:r>
            <a:r>
              <a:rPr lang="he-IL" sz="2000" b="1" dirty="0">
                <a:solidFill>
                  <a:srgbClr val="362E24"/>
                </a:solidFill>
                <a:latin typeface="Alef" panose="00000500000000000000" pitchFamily="2" charset="-79"/>
                <a:cs typeface="Alef" panose="00000500000000000000" pitchFamily="2" charset="-79"/>
              </a:rPr>
              <a:t> בתוך בניין העירייה</a:t>
            </a:r>
          </a:p>
          <a:p>
            <a:pPr marL="457200" lvl="0" indent="-457200" algn="r" rtl="1">
              <a:lnSpc>
                <a:spcPct val="150000"/>
              </a:lnSpc>
              <a:buAutoNum type="arabicPeriod"/>
            </a:pPr>
            <a:r>
              <a:rPr lang="he-IL" sz="2000" b="1" dirty="0" err="1">
                <a:solidFill>
                  <a:srgbClr val="362E24"/>
                </a:solidFill>
                <a:latin typeface="Alef" panose="00000500000000000000" pitchFamily="2" charset="-79"/>
                <a:cs typeface="Alef" panose="00000500000000000000" pitchFamily="2" charset="-79"/>
              </a:rPr>
              <a:t>ג'לג'ולה</a:t>
            </a:r>
            <a:r>
              <a:rPr lang="he-IL" sz="2000" b="1" dirty="0">
                <a:solidFill>
                  <a:srgbClr val="362E24"/>
                </a:solidFill>
                <a:latin typeface="Alef" panose="00000500000000000000" pitchFamily="2" charset="-79"/>
                <a:cs typeface="Alef" panose="00000500000000000000" pitchFamily="2" charset="-79"/>
              </a:rPr>
              <a:t>- יום בשבוע עמדה </a:t>
            </a:r>
            <a:r>
              <a:rPr lang="he-IL" sz="2000" b="1" dirty="0" err="1">
                <a:solidFill>
                  <a:srgbClr val="362E24"/>
                </a:solidFill>
                <a:latin typeface="Alef" panose="00000500000000000000" pitchFamily="2" charset="-79"/>
                <a:cs typeface="Alef" panose="00000500000000000000" pitchFamily="2" charset="-79"/>
              </a:rPr>
              <a:t>מאויישת</a:t>
            </a:r>
            <a:r>
              <a:rPr lang="he-IL" sz="2000" b="1" dirty="0">
                <a:solidFill>
                  <a:srgbClr val="362E24"/>
                </a:solidFill>
                <a:latin typeface="Alef" panose="00000500000000000000" pitchFamily="2" charset="-79"/>
                <a:cs typeface="Alef" panose="00000500000000000000" pitchFamily="2" charset="-79"/>
              </a:rPr>
              <a:t> בתוך בניין העירייה</a:t>
            </a:r>
          </a:p>
          <a:p>
            <a:pPr marL="457200" lvl="0" indent="-457200" algn="r" rtl="1">
              <a:lnSpc>
                <a:spcPct val="150000"/>
              </a:lnSpc>
              <a:buAutoNum type="arabicPeriod"/>
            </a:pPr>
            <a:r>
              <a:rPr lang="he-IL" sz="2000" b="1" dirty="0">
                <a:solidFill>
                  <a:srgbClr val="362E24"/>
                </a:solidFill>
                <a:latin typeface="Alef" panose="00000500000000000000" pitchFamily="2" charset="-79"/>
                <a:cs typeface="Alef" panose="00000500000000000000" pitchFamily="2" charset="-79"/>
              </a:rPr>
              <a:t>נקודות הטענה של כרטיסים בכל הרשויות.</a:t>
            </a: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8</a:t>
            </a:fld>
            <a:endParaRPr lang="en-US"/>
          </a:p>
        </p:txBody>
      </p:sp>
      <p:sp>
        <p:nvSpPr>
          <p:cNvPr id="9" name="מלבן 11"/>
          <p:cNvSpPr/>
          <p:nvPr/>
        </p:nvSpPr>
        <p:spPr>
          <a:xfrm>
            <a:off x="2" y="305011"/>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dirty="0">
                <a:latin typeface="Alef" panose="00000500000000000000" pitchFamily="2" charset="-79"/>
                <a:cs typeface="Alef" panose="00000500000000000000" pitchFamily="2" charset="-79"/>
              </a:rPr>
              <a:t>                עמדת הנפקת רב קו</a:t>
            </a:r>
          </a:p>
        </p:txBody>
      </p:sp>
    </p:spTree>
    <p:extLst>
      <p:ext uri="{BB962C8B-B14F-4D97-AF65-F5344CB8AC3E}">
        <p14:creationId xmlns:p14="http://schemas.microsoft.com/office/powerpoint/2010/main" val="346221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1"/>
          <p:cNvSpPr txBox="1">
            <a:spLocks/>
          </p:cNvSpPr>
          <p:nvPr/>
        </p:nvSpPr>
        <p:spPr>
          <a:xfrm>
            <a:off x="-161663" y="371844"/>
            <a:ext cx="9195935" cy="7200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he-IL" sz="2400" b="1" i="1" dirty="0">
              <a:solidFill>
                <a:schemeClr val="bg1"/>
              </a:solidFill>
              <a:latin typeface="Alef" panose="00000500000000000000" pitchFamily="2" charset="-79"/>
              <a:cs typeface="Alef" panose="00000500000000000000" pitchFamily="2" charset="-79"/>
            </a:endParaRPr>
          </a:p>
        </p:txBody>
      </p:sp>
      <p:sp>
        <p:nvSpPr>
          <p:cNvPr id="15" name="מלבן 11">
            <a:extLst>
              <a:ext uri="{FF2B5EF4-FFF2-40B4-BE49-F238E27FC236}">
                <a16:creationId xmlns:a16="http://schemas.microsoft.com/office/drawing/2014/main" id="{7AFFB44F-7559-4F0E-B1D9-542F18EF670A}"/>
              </a:ext>
            </a:extLst>
          </p:cNvPr>
          <p:cNvSpPr/>
          <p:nvPr/>
        </p:nvSpPr>
        <p:spPr>
          <a:xfrm>
            <a:off x="101600" y="1006133"/>
            <a:ext cx="9042399" cy="4782808"/>
          </a:xfrm>
          <a:prstGeom prst="rect">
            <a:avLst/>
          </a:prstGeom>
          <a:solidFill>
            <a:srgbClr val="43748E">
              <a:alpha val="16000"/>
            </a:srgbClr>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lef" panose="00000500000000000000" pitchFamily="2" charset="-79"/>
              <a:cs typeface="Alef" panose="00000500000000000000" pitchFamily="2" charset="-79"/>
            </a:endParaRPr>
          </a:p>
        </p:txBody>
      </p:sp>
      <p:sp>
        <p:nvSpPr>
          <p:cNvPr id="21" name="מלבן 11"/>
          <p:cNvSpPr/>
          <p:nvPr/>
        </p:nvSpPr>
        <p:spPr>
          <a:xfrm>
            <a:off x="123494" y="1225589"/>
            <a:ext cx="8998609" cy="4782808"/>
          </a:xfrm>
          <a:prstGeom prst="rect">
            <a:avLst/>
          </a:prstGeom>
          <a:no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לכבוד סיוון הנדל</a:t>
            </a: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אנו מבקשים לקיים ימי שיא ברשויות הערביות באשכול השרון, במהלך חודש אוגוסט 2020, על מנת לאפשר לתושבי הרשויות לרכוש כרטיסי רב קו אישיים, בתוך תחומי הרשות, ולטפל בכרטיסי רב קו תקולים, על מנת למנוע צורך של נסיעה מיותר לרשויות מרוחקות.</a:t>
            </a:r>
          </a:p>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ניידת הנפקה שתעבור בשכונות ברשויות השונות. </a:t>
            </a: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פעילות זו נדרשת בעיקר בתקופת הקורונה.</a:t>
            </a: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a:p>
            <a:pPr lvl="0" algn="r" rtl="1">
              <a:lnSpc>
                <a:spcPct val="150000"/>
              </a:lnSpc>
            </a:pPr>
            <a:r>
              <a:rPr lang="he-IL" sz="2000" b="1" dirty="0">
                <a:solidFill>
                  <a:srgbClr val="362E24"/>
                </a:solidFill>
                <a:latin typeface="Alef" panose="00000500000000000000" pitchFamily="2" charset="-79"/>
                <a:cs typeface="Alef" panose="00000500000000000000" pitchFamily="2" charset="-79"/>
              </a:rPr>
              <a:t>בברכה</a:t>
            </a:r>
          </a:p>
          <a:p>
            <a:pPr lvl="0" algn="r" rtl="1">
              <a:lnSpc>
                <a:spcPct val="150000"/>
              </a:lnSpc>
            </a:pPr>
            <a:endParaRPr lang="he-IL" sz="2000" b="1" dirty="0">
              <a:solidFill>
                <a:srgbClr val="362E24"/>
              </a:solidFill>
              <a:latin typeface="Alef" panose="00000500000000000000" pitchFamily="2" charset="-79"/>
              <a:cs typeface="Alef" panose="00000500000000000000" pitchFamily="2" charset="-79"/>
            </a:endParaRPr>
          </a:p>
        </p:txBody>
      </p:sp>
      <p:sp>
        <p:nvSpPr>
          <p:cNvPr id="2" name="Slide Number Placeholder 1"/>
          <p:cNvSpPr>
            <a:spLocks noGrp="1"/>
          </p:cNvSpPr>
          <p:nvPr>
            <p:ph type="sldNum" sz="quarter" idx="4294967295"/>
          </p:nvPr>
        </p:nvSpPr>
        <p:spPr>
          <a:xfrm>
            <a:off x="6457950" y="6356354"/>
            <a:ext cx="2057400" cy="365125"/>
          </a:xfrm>
        </p:spPr>
        <p:txBody>
          <a:bodyPr/>
          <a:lstStyle/>
          <a:p>
            <a:fld id="{ED8D0AB3-B61A-A541-B2E7-CB170E545F64}" type="slidenum">
              <a:rPr lang="en-US" smtClean="0"/>
              <a:pPr/>
              <a:t>9</a:t>
            </a:fld>
            <a:endParaRPr lang="en-US"/>
          </a:p>
        </p:txBody>
      </p:sp>
      <p:sp>
        <p:nvSpPr>
          <p:cNvPr id="9" name="מלבן 11"/>
          <p:cNvSpPr/>
          <p:nvPr/>
        </p:nvSpPr>
        <p:spPr>
          <a:xfrm>
            <a:off x="2" y="305011"/>
            <a:ext cx="9143999" cy="634289"/>
          </a:xfrm>
          <a:prstGeom prst="rect">
            <a:avLst/>
          </a:prstGeom>
          <a:solidFill>
            <a:srgbClr val="D14F53"/>
          </a:solidFill>
          <a:ln>
            <a:noFill/>
          </a:ln>
          <a:effectLst>
            <a:outerShdw blurRad="50800" dist="38100" dir="5400000" algn="t" rotWithShape="0">
              <a:schemeClr val="bg1">
                <a:alpha val="40000"/>
              </a:scheme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2400" dirty="0">
                <a:latin typeface="Alef" panose="00000500000000000000" pitchFamily="2" charset="-79"/>
                <a:cs typeface="Alef" panose="00000500000000000000" pitchFamily="2" charset="-79"/>
              </a:rPr>
              <a:t>                קמפיין להנפקת רב קו ברשויות</a:t>
            </a:r>
          </a:p>
        </p:txBody>
      </p:sp>
    </p:spTree>
    <p:extLst>
      <p:ext uri="{BB962C8B-B14F-4D97-AF65-F5344CB8AC3E}">
        <p14:creationId xmlns:p14="http://schemas.microsoft.com/office/powerpoint/2010/main" val="17692178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9316D99A434944AE11AC562F198579" ma:contentTypeVersion="13" ma:contentTypeDescription="Create a new document." ma:contentTypeScope="" ma:versionID="227a9cc132a90fefd7e1e417fed493c4">
  <xsd:schema xmlns:xsd="http://www.w3.org/2001/XMLSchema" xmlns:xs="http://www.w3.org/2001/XMLSchema" xmlns:p="http://schemas.microsoft.com/office/2006/metadata/properties" xmlns:ns1="http://schemas.microsoft.com/sharepoint/v3" xmlns:ns2="85edce68-4f9b-4a88-a131-908d4d3a8d40" xmlns:ns3="da523e6f-5b78-4ec2-93de-847f55d4e0b0" targetNamespace="http://schemas.microsoft.com/office/2006/metadata/properties" ma:root="true" ma:fieldsID="ddb76643b70e8171271fb4df533076aa" ns1:_="" ns2:_="" ns3:_="">
    <xsd:import namespace="http://schemas.microsoft.com/sharepoint/v3"/>
    <xsd:import namespace="85edce68-4f9b-4a88-a131-908d4d3a8d40"/>
    <xsd:import namespace="da523e6f-5b78-4ec2-93de-847f55d4e0b0"/>
    <xsd:element name="properties">
      <xsd:complexType>
        <xsd:sequence>
          <xsd:element name="documentManagement">
            <xsd:complexType>
              <xsd:all>
                <xsd:element ref="ns2:link_x0020_to_x0020_SF" minOccurs="0"/>
                <xsd:element ref="ns1:PublishingStartDate" minOccurs="0"/>
                <xsd:element ref="ns1:PublishingExpirationDate" minOccurs="0"/>
                <xsd:element ref="ns3:SharedWithUsers" minOccurs="0"/>
                <xsd:element ref="ns3:SharedWithDetails" minOccurs="0"/>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2:link"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5"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6"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5edce68-4f9b-4a88-a131-908d4d3a8d40" elementFormDefault="qualified">
    <xsd:import namespace="http://schemas.microsoft.com/office/2006/documentManagement/types"/>
    <xsd:import namespace="http://schemas.microsoft.com/office/infopath/2007/PartnerControls"/>
    <xsd:element name="link_x0020_to_x0020_SF" ma:index="2" nillable="true" ma:displayName="link to SF" ma:default="1" ma:format="Dropdown" ma:internalName="link_x0020_to_x0020_SF">
      <xsd:simpleType>
        <xsd:restriction base="dms:Boolean"/>
      </xsd:simpleType>
    </xsd:element>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AutoTags" ma:index="11" nillable="true" ma:displayName="MediaServiceAutoTags" ma:description="" ma:internalName="MediaServiceAutoTags" ma:readOnly="true">
      <xsd:simpleType>
        <xsd:restriction base="dms:Text"/>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Location" ma:index="13" nillable="true" ma:displayName="MediaServiceLocation" ma:description="" ma:internalName="MediaServiceLocatio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link" ma:index="19"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23e6f-5b78-4ec2-93de-847f55d4e0b0" elementFormDefault="qualified">
    <xsd:import namespace="http://schemas.microsoft.com/office/2006/documentManagement/types"/>
    <xsd:import namespace="http://schemas.microsoft.com/office/infopath/2007/PartnerControls"/>
    <xsd:element name="SharedWithUsers" ma:index="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8"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ink_x0020_to_x0020_SF xmlns="85edce68-4f9b-4a88-a131-908d4d3a8d40">true</link_x0020_to_x0020_SF>
    <PublishingExpirationDate xmlns="http://schemas.microsoft.com/sharepoint/v3" xsi:nil="true"/>
    <link xmlns="85edce68-4f9b-4a88-a131-908d4d3a8d40">
      <Url xsi:nil="true"/>
      <Description xsi:nil="true"/>
    </link>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DAA55C-B306-4CC0-9E81-0E44EED731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5edce68-4f9b-4a88-a131-908d4d3a8d40"/>
    <ds:schemaRef ds:uri="da523e6f-5b78-4ec2-93de-847f55d4e0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74DBC6-E322-45DA-847F-901E5D70A2F1}">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da523e6f-5b78-4ec2-93de-847f55d4e0b0"/>
    <ds:schemaRef ds:uri="85edce68-4f9b-4a88-a131-908d4d3a8d40"/>
    <ds:schemaRef ds:uri="http://schemas.microsoft.com/sharepoint/v3"/>
    <ds:schemaRef ds:uri="http://www.w3.org/XML/1998/namespace"/>
  </ds:schemaRefs>
</ds:datastoreItem>
</file>

<file path=customXml/itemProps3.xml><?xml version="1.0" encoding="utf-8"?>
<ds:datastoreItem xmlns:ds="http://schemas.openxmlformats.org/officeDocument/2006/customXml" ds:itemID="{886D4F7E-B7E3-456E-A0C9-B72C33F584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42147</TotalTime>
  <Words>930</Words>
  <Application>Microsoft Office PowerPoint</Application>
  <PresentationFormat>‫הצגה על המסך (4:3)</PresentationFormat>
  <Paragraphs>182</Paragraphs>
  <Slides>11</Slides>
  <Notes>10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11</vt:i4>
      </vt:variant>
    </vt:vector>
  </HeadingPairs>
  <TitlesOfParts>
    <vt:vector size="18" baseType="lpstr">
      <vt:lpstr>Alef</vt:lpstr>
      <vt:lpstr>Arial</vt:lpstr>
      <vt:lpstr>Calibri</vt:lpstr>
      <vt:lpstr>Calibri Light</vt:lpstr>
      <vt:lpstr>David</vt:lpstr>
      <vt:lpstr>Wingdings</vt: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Romi Alon</cp:lastModifiedBy>
  <cp:revision>781</cp:revision>
  <dcterms:created xsi:type="dcterms:W3CDTF">2016-12-20T14:00:53Z</dcterms:created>
  <dcterms:modified xsi:type="dcterms:W3CDTF">2020-07-12T08:57:05Z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0x010100A19316D99A434944AE11AC562F198579</vt:lpwstr>
  </property>
</Properties>
</file>