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4" r:id="rId3"/>
    <p:sldId id="257" r:id="rId4"/>
    <p:sldId id="301" r:id="rId5"/>
    <p:sldId id="264" r:id="rId6"/>
    <p:sldId id="266" r:id="rId7"/>
    <p:sldId id="308" r:id="rId8"/>
    <p:sldId id="309" r:id="rId9"/>
    <p:sldId id="305" r:id="rId10"/>
    <p:sldId id="304" r:id="rId11"/>
    <p:sldId id="306" r:id="rId12"/>
    <p:sldId id="307" r:id="rId13"/>
    <p:sldId id="298" r:id="rId14"/>
    <p:sldId id="262" r:id="rId15"/>
    <p:sldId id="325" r:id="rId16"/>
    <p:sldId id="274" r:id="rId17"/>
    <p:sldId id="275" r:id="rId18"/>
    <p:sldId id="284" r:id="rId19"/>
    <p:sldId id="326" r:id="rId20"/>
    <p:sldId id="314" r:id="rId21"/>
    <p:sldId id="329" r:id="rId22"/>
    <p:sldId id="330" r:id="rId23"/>
    <p:sldId id="286" r:id="rId24"/>
    <p:sldId id="315" r:id="rId25"/>
    <p:sldId id="287" r:id="rId26"/>
    <p:sldId id="317" r:id="rId27"/>
    <p:sldId id="291" r:id="rId28"/>
    <p:sldId id="323" r:id="rId29"/>
    <p:sldId id="293" r:id="rId30"/>
    <p:sldId id="294" r:id="rId31"/>
    <p:sldId id="328" r:id="rId32"/>
    <p:sldId id="296" r:id="rId33"/>
    <p:sldId id="319" r:id="rId34"/>
    <p:sldId id="299" r:id="rId35"/>
    <p:sldId id="321" r:id="rId36"/>
    <p:sldId id="322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89247" autoAdjust="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5DB634-1A38-4CAA-BD6C-59A6A27D1EB5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0C2827-EBBD-4089-AD9B-E60D649B28A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81218F-ED07-4C8F-98FB-E44CE51BB128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35A460-FF87-4480-9D9F-73D16E462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ייצוג יתר של הולכי רגל מסה"כ ההרוגים- כ-1/3 מסך ההרוגים בתאונות הדרכים, לעומת ממוצע של 18% ב-26</a:t>
            </a:r>
            <a:r>
              <a:rPr lang="en-US" sz="1200" dirty="0" smtClean="0"/>
              <a:t>OECD </a:t>
            </a:r>
            <a:endParaRPr lang="he-IL" sz="11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dirty="0" smtClean="0"/>
              <a:t>חלקם של משתמשי הדרך הפגיעים גדול כמעט </a:t>
            </a:r>
            <a:r>
              <a:rPr lang="he-IL" sz="1200" b="1" dirty="0" smtClean="0"/>
              <a:t>פי ארבע </a:t>
            </a:r>
            <a:r>
              <a:rPr lang="he-IL" sz="1200" dirty="0" smtClean="0"/>
              <a:t>מהנוסעים ברכב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גם באיחוד האירופי </a:t>
            </a:r>
            <a:r>
              <a:rPr lang="he-IL" dirty="0" err="1" smtClean="0"/>
              <a:t>ובארהב</a:t>
            </a:r>
            <a:r>
              <a:rPr lang="he-IL" dirty="0" smtClean="0"/>
              <a:t>- השוואת מעמד הולך</a:t>
            </a:r>
            <a:r>
              <a:rPr lang="he-IL" baseline="0" dirty="0" smtClean="0"/>
              <a:t> הרגל ורוכבי האופניים (לפחות)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ההפרדה המלאכותית</a:t>
            </a:r>
            <a:r>
              <a:rPr lang="he-IL" baseline="0" dirty="0" smtClean="0"/>
              <a:t> בין הכביש והמדרכה נותנת לנהג אשליית בטיחות ולכן נוטל סיכונים שלא היה לוקח אלמלא כן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מרכז הקניות בעיירה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נפח תנועה 8500 כר/יום.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שינוי ב-2002.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לפני: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דו סטרי דו נתיבי (חלק עם מפרדה), שבילי אופניים, מעברי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חציה מרומזרים. אחרי: הצרת המיסעה וביטול הניתוב והמפרדות, ביטול רמזורים, ביטול שבילי אופניים, ריצוף המדרכה אבן משתלבת והנמכתה לגובה הכביש. (בצמתים ובמעברי </a:t>
            </a:r>
            <a:r>
              <a:rPr lang="he-I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החציה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e-I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הכל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מרוצף).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ת"ד: לפני</a:t>
            </a:r>
            <a:r>
              <a:rPr lang="he-IL" baseline="0" dirty="0" smtClean="0"/>
              <a:t> 35, אחרי 17 מגבלות: </a:t>
            </a:r>
            <a:r>
              <a:rPr lang="he-IL" sz="1200" dirty="0" smtClean="0"/>
              <a:t>מגמת התאונות באזור הטיפול, רגרסיה לממוצע, נפחי תנועה, נדידת תאונות.</a:t>
            </a: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נפח תנועה 10,000 כר/יום, מהירות נסיעה ממוצעת 65 קמ"ש. </a:t>
            </a: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השינוי: 2005, 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הפיכת כביש הטבעת לכביש דו סטרי, דו נתיבי המופרד בשדרה רחבה, עם מדרכות בצדדים. הגבלת מהירות ל-30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קמ"ש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לפני: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דו סטרי עם שני נתיבים לכל כיוון וביניהם מפרדות סלולות או מסומנות, מדרכות רחבות סלולות אספלט, שילוט מרובה, ללא הסדרי חניה.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השינוי:</a:t>
            </a:r>
            <a:r>
              <a:rPr lang="he-IL" b="1" baseline="0" dirty="0" smtClean="0"/>
              <a:t> 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מזעור ועידון השילוט ברחוב, חישוב מחדש של פאזות הרמזורים לטובת תנועת הולכי הרגל, הוספת מעברי חציה, הרחבת המדרכות והמפרדות על חשבון הצרת הנתיבים בכביש, שיפור מתקני אופניים והסרת גדרות ומחסומים.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מקשר</a:t>
            </a:r>
            <a:r>
              <a:rPr lang="he-IL" baseline="0" dirty="0" smtClean="0"/>
              <a:t> בין הכניסה לעיר, דרך מרכז העיר, לעיר העתיקה. 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במשך כ-100 שנה, מסוף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המאה ה-19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ועד סוף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המאה ה-20 שימש הרחוב כעורק התנועה המרכזי בירושלים. בסוף המאה ה-20 נסגר לתנועת כלי רכב פרטיים, והתנועה הותרה אך ורק לכלי רכב ציבוריים. ינואר 2011 תחילת פעילות רכבת קלה.</a:t>
            </a:r>
          </a:p>
          <a:p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השינוי: </a:t>
            </a:r>
            <a:r>
              <a: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חד מפלסי, ריצוף אחיד, כניסה רק לרכבת הקלה (פרט לפריקת סחורות</a:t>
            </a:r>
            <a:r>
              <a:rPr lang="he-I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בלילה), סימוני כביש, גדרות (בתחנות, שוק), מעברי חציה, התאמת מהירות הרכבת לה"ר. 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בעיות: </a:t>
            </a:r>
            <a:r>
              <a:rPr lang="he-I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רחוב אגריפס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עד 2006 היה הרחוב דו סטרי, דו נתיבי עם חניות לאורך המדרכות. </a:t>
            </a:r>
            <a:r>
              <a:rPr lang="he-I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השינוי:</a:t>
            </a:r>
            <a:r>
              <a: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חד</a:t>
            </a:r>
            <a:r>
              <a:rPr lang="he-I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סטרי, הרחבה משמעותית של </a:t>
            </a:r>
            <a:r>
              <a:rPr lang="he-IL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המדכות</a:t>
            </a:r>
            <a:r>
              <a:rPr lang="he-I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תוואי הכביש מפותל, נתיב אופנים. 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בעיות: </a:t>
            </a:r>
            <a:r>
              <a:rPr lang="he-I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סוחרים- פגיעה בפרנסה, תושבי רחובות סמוכים. 5 שנים לאחר השינוי- רכבת קלה.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ברור שברחוב</a:t>
            </a:r>
            <a:r>
              <a:rPr lang="he-IL" baseline="0" dirty="0" smtClean="0"/>
              <a:t> עורקי צריכה להיות הפרדה: 1. זה לא בהכרח פועל 2. הפרדה אינה צריכה להיות פתרון הכרחי גם ברחוב מאסף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לאחר שנים של הזנחה שוקם</a:t>
            </a:r>
            <a:r>
              <a:rPr lang="he-IL" baseline="0" dirty="0" smtClean="0"/>
              <a:t> הרחוב, כולל פרויקט שימור מבנים ושינוי שכלל הצרת הכביש והרחבת המדרכות, מפדרות נמוכות ללא צמחיה או גדרות. רחוב מאסף- עדיין תנועה עוברת רבה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לאחר שנים של הזנחה שוקם</a:t>
            </a:r>
            <a:r>
              <a:rPr lang="he-IL" baseline="0" dirty="0" smtClean="0"/>
              <a:t> הרחוב, כולל פרויקט שימור מבנים ושינוי שכלל הצרת הכביש והרחבת המדרכות, מפדרות נמוכות ללא צמחיה או גדרות. רחוב מאסף- עדיין תנועה עוברת רבה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(לא מובהקת סטטיסטית) </a:t>
            </a:r>
          </a:p>
          <a:p>
            <a:pPr lvl="0"/>
            <a:r>
              <a:rPr lang="he-IL" dirty="0" smtClean="0"/>
              <a:t>בשני מקרים הירידה בתאונות היא גם מובהקת סטטיסטית:</a:t>
            </a:r>
            <a:r>
              <a:rPr lang="he-IL" baseline="0" dirty="0" smtClean="0"/>
              <a:t> </a:t>
            </a:r>
            <a:r>
              <a:rPr lang="he-IL" dirty="0" smtClean="0"/>
              <a:t>תאונות עם נפגעים (בקטגוריה זו המחקרים אינם מבוקרים נגד הטיות). ב. תאונות עם נפגעים בצמתים וכיכרות.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כ-42% מההרוגים בתאונות דרכים- בתוך הערים (1995-2009)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A460-FF87-4480-9D9F-73D16E462158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7EF2B-BC81-47E2-8405-2AD7BC6863AA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FAD0-7B6D-4BB4-B27C-7D8EBC642A14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6738DA-52D1-480D-B869-CE00487B4868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997E-2366-4686-B227-7E8AEE57B49D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B1DA-72C2-41F5-9AF4-2B4E851D5736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6E5D01-F498-4D78-A1D8-CDC4266F5EE4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131580-A587-491C-9499-7067DFF2C52F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0055-2B3E-43CD-9ED8-B3AFE90BA3A2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B91E-D447-4D4F-9D80-2B732CA135C6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1079-16B7-42F3-9E77-2B69B5A9DDA9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E3D549-00A1-48A3-A64E-746FF92A345F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B0AF6-4422-431E-8FCA-6B4F263B8EF7}" type="datetime8">
              <a:rPr lang="he-IL" smtClean="0"/>
              <a:pPr/>
              <a:t>23 מאי 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1E2065-72F7-4EAD-82B0-EA03C812881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s\Downloads\risk%20compensation%20on%20archway%20road,%20London.mp4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2065-72F7-4EAD-82B0-EA03C8128816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11" name="תמונה 10" descr="K1600_5. de kaden drach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77271"/>
          </a:xfrm>
          <a:prstGeom prst="rect">
            <a:avLst/>
          </a:prstGeom>
        </p:spPr>
      </p:pic>
      <p:sp>
        <p:nvSpPr>
          <p:cNvPr id="12" name="כותרת משנה 11"/>
          <p:cNvSpPr>
            <a:spLocks noGrp="1"/>
          </p:cNvSpPr>
          <p:nvPr>
            <p:ph type="subTitle" idx="1"/>
          </p:nvPr>
        </p:nvSpPr>
        <p:spPr>
          <a:xfrm>
            <a:off x="2482644" y="6078548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</a:rPr>
              <a:t> "הרחוב המשולב" כאמצעי לשיפור </a:t>
            </a:r>
            <a:r>
              <a:rPr lang="he-IL" sz="2000" b="1" dirty="0" err="1" smtClean="0">
                <a:solidFill>
                  <a:schemeClr val="accent1">
                    <a:lumMod val="50000"/>
                  </a:schemeClr>
                </a:solidFill>
              </a:rPr>
              <a:t>השילוביות</a:t>
            </a:r>
            <a:endParaRPr lang="he-I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</a:rPr>
              <a:t> של המשתמשים בדרך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כותרת משנה 11"/>
          <p:cNvSpPr txBox="1">
            <a:spLocks/>
          </p:cNvSpPr>
          <p:nvPr/>
        </p:nvSpPr>
        <p:spPr>
          <a:xfrm>
            <a:off x="-36512" y="6055568"/>
            <a:ext cx="2304256" cy="7578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רועי אופיר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1880" cy="990600"/>
          </a:xfrm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הולכי רגל הרוגים כאחוז מתוך סה"כ ההרוגים בתאונות דרכים ב-</a:t>
            </a:r>
            <a:r>
              <a:rPr lang="en-US" sz="3200" dirty="0" smtClean="0"/>
              <a:t>2009 ,OECD 26</a:t>
            </a:r>
            <a:endParaRPr lang="he-IL" sz="3200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13812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1043608" y="5589240"/>
            <a:ext cx="7128792" cy="114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dirty="0" smtClean="0"/>
              <a:t>התפלגות מספר ההרוגים בתאונות בדרכים עירוניות, 2010</a:t>
            </a:r>
            <a:endParaRPr lang="he-IL" sz="3600" dirty="0"/>
          </a:p>
        </p:txBody>
      </p:sp>
      <p:sp>
        <p:nvSpPr>
          <p:cNvPr id="5" name="מלבן 4"/>
          <p:cNvSpPr/>
          <p:nvPr/>
        </p:nvSpPr>
        <p:spPr>
          <a:xfrm>
            <a:off x="1763688" y="6237312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/>
              <a:t>מקור: הרשות הלאומית לבטיחות בדרכים, 2010</a:t>
            </a:r>
            <a:endParaRPr lang="he-IL" sz="1200" dirty="0"/>
          </a:p>
        </p:txBody>
      </p:sp>
      <p:pic>
        <p:nvPicPr>
          <p:cNvPr id="8" name="מציין מיקום תוכן 7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4249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מדיניות עכשווית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824536" cy="50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קבוצה 6"/>
          <p:cNvGrpSpPr/>
          <p:nvPr/>
        </p:nvGrpSpPr>
        <p:grpSpPr>
          <a:xfrm>
            <a:off x="72008" y="2996952"/>
            <a:ext cx="8892480" cy="2533625"/>
            <a:chOff x="251520" y="2996952"/>
            <a:chExt cx="8892480" cy="25336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4" y="2996952"/>
              <a:ext cx="8784976" cy="2016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97152"/>
              <a:ext cx="4086225" cy="7334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ייעודים שונים- התייחסות שונה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87" y="1556792"/>
            <a:ext cx="87641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רחוב משולב- המטרה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שינוי יחסי הכוחות בין משתמשי הרחוב</a:t>
            </a:r>
          </a:p>
          <a:p>
            <a:r>
              <a:rPr lang="he-IL" dirty="0" smtClean="0"/>
              <a:t>השבת המרקם החברתי של הרחוב</a:t>
            </a:r>
          </a:p>
          <a:p>
            <a:r>
              <a:rPr lang="he-IL" dirty="0" smtClean="0"/>
              <a:t>שיפור האיכות המרחבית (חזות הרחוב)</a:t>
            </a:r>
          </a:p>
          <a:p>
            <a:r>
              <a:rPr lang="he-IL" dirty="0" smtClean="0"/>
              <a:t>הפחתת מהירות הנסיעה</a:t>
            </a:r>
          </a:p>
          <a:p>
            <a:r>
              <a:rPr lang="he-IL" dirty="0" smtClean="0"/>
              <a:t>תקשורת המבוססת על קשר עין</a:t>
            </a:r>
          </a:p>
          <a:p>
            <a:r>
              <a:rPr lang="he-IL" dirty="0" smtClean="0"/>
              <a:t>הפחתת נפח התנועה העוברת- עידוד הליכה ברגל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מאפיינים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הגבלת המהירות בחוק (25-30 קמ"ש)</a:t>
            </a:r>
          </a:p>
          <a:p>
            <a:r>
              <a:rPr lang="he-IL" dirty="0" smtClean="0"/>
              <a:t>הסדרת יחסי הגומלין בין המשתמשים השונים באמצעות מאפיינים הנדסיים של הרחוב</a:t>
            </a:r>
            <a:r>
              <a:rPr lang="en-US" dirty="0" smtClean="0"/>
              <a:t> </a:t>
            </a:r>
            <a:r>
              <a:rPr lang="he-IL" dirty="0" smtClean="0"/>
              <a:t>(מיתון תנועה, מיעוט תמרורים וסימוני כביש, אבן משתלבת, ביטול מדרכות)</a:t>
            </a:r>
          </a:p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75775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Adaptation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הגדרה: פיצוי התנהגותי כתוצאה מהשינוי הנתפס ברמת הסיכון </a:t>
            </a:r>
            <a:r>
              <a:rPr lang="he-IL" sz="2000" dirty="0" smtClean="0"/>
              <a:t>(</a:t>
            </a:r>
            <a:r>
              <a:rPr lang="en-US" sz="2000" dirty="0" err="1" smtClean="0"/>
              <a:t>Gibson&amp;Croocs</a:t>
            </a:r>
            <a:r>
              <a:rPr lang="en-US" sz="2000" dirty="0" smtClean="0"/>
              <a:t>, 1938; </a:t>
            </a:r>
            <a:r>
              <a:rPr lang="en-US" sz="2000" dirty="0" err="1" smtClean="0"/>
              <a:t>Smeed</a:t>
            </a:r>
            <a:r>
              <a:rPr lang="en-US" sz="2000" dirty="0" smtClean="0"/>
              <a:t>, 1949; </a:t>
            </a:r>
            <a:r>
              <a:rPr lang="en-US" sz="2000" dirty="0" err="1" smtClean="0"/>
              <a:t>Peltzman</a:t>
            </a:r>
            <a:r>
              <a:rPr lang="en-US" sz="2000" dirty="0" smtClean="0"/>
              <a:t>, 1975; Wilde, 1982; Adams, 1985</a:t>
            </a:r>
            <a:r>
              <a:rPr lang="he-IL" sz="2000" dirty="0" smtClean="0"/>
              <a:t>)</a:t>
            </a:r>
          </a:p>
          <a:p>
            <a:endParaRPr lang="he-IL" dirty="0" smtClean="0"/>
          </a:p>
          <a:p>
            <a:r>
              <a:rPr lang="en-US" dirty="0" smtClean="0"/>
              <a:t>H-Day</a:t>
            </a:r>
            <a:r>
              <a:rPr lang="he-IL" dirty="0" smtClean="0"/>
              <a:t> 1967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6" name="מציין מיקום תוכן 5" descr="H-night-combo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604867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D1E2065-72F7-4EAD-82B0-EA03C8128816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Adaptation</a:t>
            </a:r>
            <a:endParaRPr lang="he-IL" dirty="0"/>
          </a:p>
        </p:txBody>
      </p:sp>
      <p:pic>
        <p:nvPicPr>
          <p:cNvPr id="4" name="תמונה 3" descr="שוודיה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rto="http://schemas.microsoft.com/office/word/2006/arto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rto="http://schemas.microsoft.com/office/word/2006/arto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191606" y="2996952"/>
            <a:ext cx="648072" cy="6678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Rijksstraatweg</a:t>
            </a:r>
            <a:r>
              <a:rPr lang="en-US" b="1" dirty="0" smtClean="0"/>
              <a:t>, </a:t>
            </a:r>
            <a:r>
              <a:rPr lang="en-US" b="1" dirty="0" err="1" smtClean="0"/>
              <a:t>Haren</a:t>
            </a:r>
            <a:r>
              <a:rPr lang="en-US" b="1" dirty="0" smtClean="0"/>
              <a:t>, Netherlands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190468" cy="32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3559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מעוגל 6"/>
          <p:cNvSpPr/>
          <p:nvPr/>
        </p:nvSpPr>
        <p:spPr>
          <a:xfrm>
            <a:off x="6300192" y="6309320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763688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D1E2065-72F7-4EAD-82B0-EA03C8128816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Rijksstraatweg</a:t>
            </a:r>
            <a:r>
              <a:rPr lang="en-US" b="1" dirty="0" smtClean="0"/>
              <a:t>, </a:t>
            </a:r>
            <a:r>
              <a:rPr lang="en-US" b="1" dirty="0" err="1" smtClean="0"/>
              <a:t>Haren</a:t>
            </a:r>
            <a:r>
              <a:rPr lang="en-US" b="1" dirty="0" smtClean="0"/>
              <a:t>, Netherlands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5" name="תמונה 4" descr="9. haren shared space rijksstraatw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02949"/>
            <a:ext cx="4211960" cy="3162355"/>
          </a:xfrm>
          <a:prstGeom prst="rect">
            <a:avLst/>
          </a:prstGeom>
        </p:spPr>
      </p:pic>
      <p:pic>
        <p:nvPicPr>
          <p:cNvPr id="6" name="תמונה 5" descr="12. haren shared space rijksstraatw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4738836" cy="3167248"/>
          </a:xfrm>
          <a:prstGeom prst="rect">
            <a:avLst/>
          </a:prstGeom>
        </p:spPr>
      </p:pic>
      <p:sp>
        <p:nvSpPr>
          <p:cNvPr id="7" name="מלבן מעוגל 6"/>
          <p:cNvSpPr/>
          <p:nvPr/>
        </p:nvSpPr>
        <p:spPr>
          <a:xfrm>
            <a:off x="4138871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D1E2065-72F7-4EAD-82B0-EA03C8128816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ראשי פרקים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הרחוב העירוני 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בעיות תפקוד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מגמות עדכניות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נתוני בטיחות</a:t>
            </a:r>
          </a:p>
          <a:p>
            <a:r>
              <a:rPr lang="he-IL" dirty="0" smtClean="0"/>
              <a:t>הרחוב המשולב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מטרה 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מאפיינים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רקע היסטורי ותיאורטי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פרויקטים</a:t>
            </a:r>
          </a:p>
          <a:p>
            <a:pPr lvl="1">
              <a:buFont typeface="Wingdings" pitchFamily="2" charset="2"/>
              <a:buChar char="§"/>
            </a:pPr>
            <a:r>
              <a:rPr lang="he-IL" dirty="0" smtClean="0"/>
              <a:t>בטיחות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6" name="תמונה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0882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 smtClean="0"/>
              <a:t>השפעות השינוי:</a:t>
            </a:r>
          </a:p>
          <a:p>
            <a:r>
              <a:rPr lang="he-IL" dirty="0" smtClean="0"/>
              <a:t>ירידה במהירות הנסיעה ל-29 קמ"ש</a:t>
            </a:r>
          </a:p>
          <a:p>
            <a:r>
              <a:rPr lang="he-IL" dirty="0" smtClean="0"/>
              <a:t>נפח תנועה 8200 </a:t>
            </a:r>
            <a:r>
              <a:rPr lang="he-IL" dirty="0" err="1" smtClean="0"/>
              <a:t>כ"ר</a:t>
            </a:r>
            <a:r>
              <a:rPr lang="he-IL" dirty="0" smtClean="0"/>
              <a:t>/יום (ירידה של 3.5%)</a:t>
            </a:r>
          </a:p>
          <a:p>
            <a:r>
              <a:rPr lang="he-IL" dirty="0" smtClean="0"/>
              <a:t>85% מהתושבים שבעי רצון מהשינוי</a:t>
            </a:r>
          </a:p>
          <a:p>
            <a:endParaRPr lang="he-IL" dirty="0"/>
          </a:p>
        </p:txBody>
      </p:sp>
      <p:pic>
        <p:nvPicPr>
          <p:cNvPr id="6" name="תמונה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648072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192" y="3900473"/>
            <a:ext cx="6408712" cy="4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/>
          <p:cNvSpPr/>
          <p:nvPr/>
        </p:nvSpPr>
        <p:spPr>
          <a:xfrm>
            <a:off x="-252536" y="1556792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Rijksstraatweg</a:t>
            </a:r>
            <a:r>
              <a:rPr lang="en-US" b="1" dirty="0" smtClean="0"/>
              <a:t>, </a:t>
            </a:r>
            <a:r>
              <a:rPr lang="en-US" b="1" dirty="0" err="1" smtClean="0"/>
              <a:t>Haren</a:t>
            </a:r>
            <a:r>
              <a:rPr lang="en-US" b="1" dirty="0" smtClean="0"/>
              <a:t>, Holland 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21</a:t>
            </a:fld>
            <a:endParaRPr lang="he-IL"/>
          </a:p>
        </p:txBody>
      </p:sp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2276872"/>
            <a:ext cx="56886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מציין מיקום תוכן 5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4563929"/>
            <a:ext cx="6232621" cy="20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b="1" dirty="0" err="1" smtClean="0"/>
              <a:t>SkvallerTorget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Norrköpping</a:t>
            </a:r>
            <a:r>
              <a:rPr lang="en-US" sz="2800" b="1" dirty="0" smtClean="0"/>
              <a:t>, Sweden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e-IL" b="1" dirty="0" smtClean="0"/>
              <a:t>השפעות השינוי:</a:t>
            </a:r>
          </a:p>
          <a:p>
            <a:r>
              <a:rPr lang="he-IL" dirty="0" smtClean="0"/>
              <a:t>מהירות הנסיעה בכיכר ירדה בממוצע ל- 18 קמ"ש</a:t>
            </a:r>
          </a:p>
          <a:p>
            <a:r>
              <a:rPr lang="he-IL" dirty="0" smtClean="0"/>
              <a:t>לא התרחשו תאונות</a:t>
            </a:r>
          </a:p>
          <a:p>
            <a:r>
              <a:rPr lang="he-IL" dirty="0" smtClean="0"/>
              <a:t>משתמשי הדרך הביעו סיפוק מהשינוי. </a:t>
            </a:r>
          </a:p>
          <a:p>
            <a:r>
              <a:rPr lang="he-IL" dirty="0" smtClean="0"/>
              <a:t>זכות קדימה בכיכר: בתצפיות שנערכו בכיכר, </a:t>
            </a:r>
            <a:r>
              <a:rPr lang="he-IL" u="sng" dirty="0" smtClean="0"/>
              <a:t>90% מהרכבים עצרו </a:t>
            </a:r>
            <a:r>
              <a:rPr lang="he-IL" dirty="0" smtClean="0"/>
              <a:t>בכדי לאפשר תנועת הולכי רגל ומעל </a:t>
            </a:r>
            <a:r>
              <a:rPr lang="he-IL" u="sng" dirty="0" smtClean="0"/>
              <a:t>60% </a:t>
            </a:r>
            <a:r>
              <a:rPr lang="he-IL" dirty="0" smtClean="0"/>
              <a:t>עשו זאת למען רוכבי אופניים. </a:t>
            </a:r>
          </a:p>
          <a:p>
            <a:r>
              <a:rPr lang="he-IL" dirty="0" smtClean="0"/>
              <a:t>ב- 2004 זכתה כיכר </a:t>
            </a:r>
            <a:r>
              <a:rPr lang="en-US" dirty="0" err="1" smtClean="0"/>
              <a:t>SkvallerTorget</a:t>
            </a:r>
            <a:r>
              <a:rPr lang="he-IL" dirty="0" smtClean="0"/>
              <a:t> בפרס </a:t>
            </a:r>
            <a:r>
              <a:rPr lang="en-US" dirty="0" smtClean="0"/>
              <a:t>"Beautiful Road Prize"</a:t>
            </a:r>
            <a:r>
              <a:rPr lang="he-IL" dirty="0" smtClean="0"/>
              <a:t> השוודי.</a:t>
            </a:r>
            <a:endParaRPr lang="en-US" dirty="0" smtClean="0"/>
          </a:p>
        </p:txBody>
      </p:sp>
      <p:sp>
        <p:nvSpPr>
          <p:cNvPr id="9" name="מלבן 8"/>
          <p:cNvSpPr/>
          <p:nvPr/>
        </p:nvSpPr>
        <p:spPr>
          <a:xfrm>
            <a:off x="-252536" y="1556792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 dirty="0" err="1" smtClean="0"/>
              <a:t>SkvallerTorget</a:t>
            </a:r>
            <a:r>
              <a:rPr lang="en-US" b="1" dirty="0" smtClean="0"/>
              <a:t>, </a:t>
            </a:r>
            <a:r>
              <a:rPr lang="en-US" b="1" dirty="0" err="1" smtClean="0"/>
              <a:t>Norrköpping</a:t>
            </a:r>
            <a:r>
              <a:rPr lang="en-US" b="1" dirty="0" smtClean="0"/>
              <a:t>, Sweden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Ashford- Ring Road, Kent, UK</a:t>
            </a:r>
            <a:endParaRPr lang="he-IL" dirty="0"/>
          </a:p>
        </p:txBody>
      </p:sp>
      <p:pic>
        <p:nvPicPr>
          <p:cNvPr id="4" name="מציין מיקום תוכן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891873" cy="38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90772"/>
            <a:ext cx="4392488" cy="304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מעוגל 5"/>
          <p:cNvSpPr/>
          <p:nvPr/>
        </p:nvSpPr>
        <p:spPr>
          <a:xfrm>
            <a:off x="6371119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050639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לפני (3 שנים): 48 תאונות עם נפגעים לאורך כביש הטבעת. </a:t>
            </a:r>
          </a:p>
          <a:p>
            <a:pPr>
              <a:buNone/>
            </a:pPr>
            <a:r>
              <a:rPr lang="he-IL" dirty="0" smtClean="0"/>
              <a:t> </a:t>
            </a:r>
            <a:r>
              <a:rPr lang="en-US" dirty="0" smtClean="0"/>
              <a:t>  </a:t>
            </a:r>
            <a:r>
              <a:rPr lang="he-IL" dirty="0" smtClean="0"/>
              <a:t>אחרי (3 שנים): 6 תאונות בלבד: פצוע בינוני, 3 פצועים קל ו-2 תאונות נזק בלבד</a:t>
            </a:r>
          </a:p>
          <a:p>
            <a:pPr>
              <a:buNone/>
            </a:pPr>
            <a:r>
              <a:rPr lang="he-IL" dirty="0" smtClean="0"/>
              <a:t>   </a:t>
            </a:r>
            <a:r>
              <a:rPr lang="en-US" dirty="0" smtClean="0"/>
              <a:t>(</a:t>
            </a:r>
            <a:r>
              <a:rPr lang="en-US" dirty="0" err="1" smtClean="0"/>
              <a:t>Quimby</a:t>
            </a:r>
            <a:r>
              <a:rPr lang="en-US" dirty="0" smtClean="0"/>
              <a:t> &amp;Castle, 2006)</a:t>
            </a:r>
            <a:r>
              <a:rPr lang="he-IL" dirty="0" smtClean="0"/>
              <a:t> </a:t>
            </a:r>
          </a:p>
          <a:p>
            <a:r>
              <a:rPr lang="he-IL" dirty="0" smtClean="0"/>
              <a:t>הגבלת מהירות הנסיעה ל-30 קמ"ש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-252536" y="1556792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Ashford- Ring Road, Kent, UK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Kensington high street, London, UK</a:t>
            </a:r>
            <a:endParaRPr lang="he-IL" dirty="0"/>
          </a:p>
        </p:txBody>
      </p:sp>
      <p:pic>
        <p:nvPicPr>
          <p:cNvPr id="4" name="תמונה 3" descr="http://www.transformingcities.co.uk/wp-content/gallery/kensington-high-street/image-1-befo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מעוגל 6"/>
          <p:cNvSpPr/>
          <p:nvPr/>
        </p:nvSpPr>
        <p:spPr>
          <a:xfrm>
            <a:off x="6300192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2339752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9" name="תמונה 8" descr="kensingto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2780928"/>
            <a:ext cx="4320480" cy="3545668"/>
          </a:xfrm>
          <a:prstGeom prst="rect">
            <a:avLst/>
          </a:prstGeom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2764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b="1" dirty="0" smtClean="0"/>
              <a:t>השפעות השינוי:</a:t>
            </a:r>
          </a:p>
          <a:p>
            <a:r>
              <a:rPr lang="he-IL" dirty="0" smtClean="0"/>
              <a:t>עליה של 7% בתנועת הולכי הרגל</a:t>
            </a:r>
          </a:p>
          <a:p>
            <a:r>
              <a:rPr lang="he-IL" dirty="0" smtClean="0"/>
              <a:t>גידול של 30% תנועת רוכבי האופניים בשעות שיא בוקר.</a:t>
            </a:r>
          </a:p>
          <a:p>
            <a:r>
              <a:rPr lang="he-IL" dirty="0" smtClean="0"/>
              <a:t>נפח התנועה בכביש ירד (יש לציין כי בתקופה זו הוטלה אגרת גודש בלונדון). 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-252536" y="155679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Kensington high street, London, UK</a:t>
            </a:r>
            <a:endParaRPr lang="he-IL" dirty="0"/>
          </a:p>
        </p:txBody>
      </p:sp>
      <p:pic>
        <p:nvPicPr>
          <p:cNvPr id="7" name="תמונה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6840760" cy="24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רחוב יפו, ירושלים</a:t>
            </a:r>
            <a:endParaRPr lang="he-IL" dirty="0"/>
          </a:p>
        </p:txBody>
      </p:sp>
      <p:pic>
        <p:nvPicPr>
          <p:cNvPr id="5" name="תמונה 4" descr="http://upload.wikimedia.org/wikipedia/commons/thumb/0/04/Jaffostreet2006.jpg/250px-Jaffostreet2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P10008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1700808"/>
            <a:ext cx="3528392" cy="4470251"/>
          </a:xfrm>
          <a:prstGeom prst="rect">
            <a:avLst/>
          </a:prstGeom>
        </p:spPr>
      </p:pic>
      <p:sp>
        <p:nvSpPr>
          <p:cNvPr id="8" name="מלבן מעוגל 7"/>
          <p:cNvSpPr/>
          <p:nvPr/>
        </p:nvSpPr>
        <p:spPr>
          <a:xfrm>
            <a:off x="1763688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6083087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רחוב יפו, ירושלים</a:t>
            </a:r>
          </a:p>
          <a:p>
            <a:endParaRPr lang="he-IL" dirty="0"/>
          </a:p>
        </p:txBody>
      </p:sp>
      <p:pic>
        <p:nvPicPr>
          <p:cNvPr id="4" name="תמונה 3" descr="P100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600400" cy="4800533"/>
          </a:xfrm>
          <a:prstGeom prst="rect">
            <a:avLst/>
          </a:prstGeom>
        </p:spPr>
      </p:pic>
      <p:pic>
        <p:nvPicPr>
          <p:cNvPr id="5" name="תמונה 4" descr="P1000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5408" y="2492896"/>
            <a:ext cx="5328592" cy="3996444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4066863" y="6525344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רחוב סוקולוב, </a:t>
            </a:r>
            <a:r>
              <a:rPr lang="he-IL" dirty="0" err="1" smtClean="0"/>
              <a:t>הרצליה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מציין מיקום תוכן 3" descr="IMG_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90918"/>
            <a:ext cx="4248472" cy="3186354"/>
          </a:xfrm>
          <a:prstGeom prst="rect">
            <a:avLst/>
          </a:prstGeom>
        </p:spPr>
      </p:pic>
      <p:pic>
        <p:nvPicPr>
          <p:cNvPr id="5" name="תמונה 4" descr="צילום: עמית שעל"/>
          <p:cNvPicPr/>
          <p:nvPr/>
        </p:nvPicPr>
        <p:blipFill>
          <a:blip r:embed="rId4" cstate="print"/>
          <a:srcRect t="6286" b="7714"/>
          <a:stretch>
            <a:fillRect/>
          </a:stretch>
        </p:blipFill>
        <p:spPr bwMode="auto">
          <a:xfrm>
            <a:off x="251520" y="2636912"/>
            <a:ext cx="4176464" cy="32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מעוגל 5"/>
          <p:cNvSpPr/>
          <p:nvPr/>
        </p:nvSpPr>
        <p:spPr>
          <a:xfrm>
            <a:off x="6012160" y="6237312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835696" y="6237312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archway road, London</a:t>
            </a:r>
            <a:endParaRPr lang="en-US" b="1" dirty="0"/>
          </a:p>
        </p:txBody>
      </p:sp>
      <p:pic>
        <p:nvPicPr>
          <p:cNvPr id="4" name="risk compensation on archway road, Londo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700808"/>
            <a:ext cx="6696744" cy="5022557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שדרות בן </a:t>
            </a:r>
            <a:r>
              <a:rPr lang="he-IL" dirty="0" err="1" smtClean="0"/>
              <a:t>גוריון</a:t>
            </a:r>
            <a:r>
              <a:rPr lang="he-IL" dirty="0" smtClean="0"/>
              <a:t> (המושבה הגרמנית), חיפה</a:t>
            </a:r>
            <a:endParaRPr lang="he-IL" dirty="0"/>
          </a:p>
        </p:txBody>
      </p:sp>
      <p:pic>
        <p:nvPicPr>
          <p:cNvPr id="4" name="תמונה 3" descr="P10009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2880320" cy="3960440"/>
          </a:xfrm>
          <a:prstGeom prst="rect">
            <a:avLst/>
          </a:prstGeom>
        </p:spPr>
      </p:pic>
      <p:pic>
        <p:nvPicPr>
          <p:cNvPr id="9218" name="Picture 2" descr="http://hcc.haifa.ac.il/~ben-arzi/movies/pictureMap/resisedPictures/P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1"/>
            <a:ext cx="2685044" cy="3960441"/>
          </a:xfrm>
          <a:prstGeom prst="rect">
            <a:avLst/>
          </a:prstGeom>
          <a:noFill/>
        </p:spPr>
      </p:pic>
      <p:sp>
        <p:nvSpPr>
          <p:cNvPr id="7" name="מלבן מעוגל 6"/>
          <p:cNvSpPr/>
          <p:nvPr/>
        </p:nvSpPr>
        <p:spPr>
          <a:xfrm>
            <a:off x="5724128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לפני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2195736" y="6381328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המשולב- סקירה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שדרות בן </a:t>
            </a:r>
            <a:r>
              <a:rPr lang="he-IL" dirty="0" err="1" smtClean="0"/>
              <a:t>גוריון</a:t>
            </a:r>
            <a:r>
              <a:rPr lang="he-IL" dirty="0" smtClean="0"/>
              <a:t> (המושבה הגרמנית), חיפה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3922847" y="6309320"/>
            <a:ext cx="1153209" cy="28803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אחרי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9" name="תמונה 8" descr="P1000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4427984" cy="3320988"/>
          </a:xfrm>
          <a:prstGeom prst="rect">
            <a:avLst/>
          </a:prstGeom>
        </p:spPr>
      </p:pic>
      <p:pic>
        <p:nvPicPr>
          <p:cNvPr id="10" name="תמונה 9" descr="P1000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528" y="2564904"/>
            <a:ext cx="4427984" cy="3320988"/>
          </a:xfrm>
          <a:prstGeom prst="rect">
            <a:avLst/>
          </a:prstGeom>
        </p:spPr>
      </p:pic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בטיחות הרחוב המשולב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78112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Van </a:t>
            </a:r>
            <a:r>
              <a:rPr lang="en-US" sz="2000" dirty="0" err="1" smtClean="0">
                <a:latin typeface="+mj-lt"/>
              </a:rPr>
              <a:t>Gurp</a:t>
            </a:r>
            <a:r>
              <a:rPr lang="en-US" sz="2000" dirty="0" smtClean="0">
                <a:latin typeface="+mj-lt"/>
              </a:rPr>
              <a:t>, 2007 </a:t>
            </a:r>
            <a:endParaRPr lang="he-IL" sz="2000" dirty="0" smtClean="0">
              <a:latin typeface="+mj-lt"/>
            </a:endParaRPr>
          </a:p>
          <a:p>
            <a:pPr lvl="1">
              <a:buNone/>
            </a:pPr>
            <a:r>
              <a:rPr lang="he-IL" sz="2000" dirty="0" smtClean="0"/>
              <a:t>5 אתרים</a:t>
            </a:r>
          </a:p>
          <a:p>
            <a:pPr>
              <a:buNone/>
            </a:pPr>
            <a:r>
              <a:rPr lang="he-IL" sz="2000" dirty="0" smtClean="0"/>
              <a:t>    שמירה על רמת בטיחות זהה לרחוב רגיל עד נפח תנועה של 6,600 </a:t>
            </a:r>
            <a:r>
              <a:rPr lang="he-IL" sz="2000" dirty="0" err="1" smtClean="0"/>
              <a:t>כ"ר</a:t>
            </a:r>
            <a:r>
              <a:rPr lang="he-IL" sz="2000" dirty="0" smtClean="0"/>
              <a:t>/יום</a:t>
            </a:r>
          </a:p>
          <a:p>
            <a:pPr lvl="1">
              <a:buNone/>
            </a:pPr>
            <a:r>
              <a:rPr lang="he-IL" sz="2000" dirty="0" smtClean="0"/>
              <a:t>   </a:t>
            </a:r>
          </a:p>
          <a:p>
            <a:r>
              <a:rPr lang="en-US" sz="2000" dirty="0" smtClean="0"/>
              <a:t>MVA, 2009</a:t>
            </a:r>
            <a:endParaRPr lang="he-IL" sz="2000" dirty="0" smtClean="0"/>
          </a:p>
          <a:p>
            <a:pPr lvl="1">
              <a:buNone/>
            </a:pPr>
            <a:r>
              <a:rPr lang="he-IL" sz="2000" dirty="0" smtClean="0"/>
              <a:t>16 אתרים</a:t>
            </a:r>
          </a:p>
          <a:p>
            <a:pPr lvl="1">
              <a:buNone/>
            </a:pPr>
            <a:r>
              <a:rPr lang="he-IL" sz="2000" dirty="0" smtClean="0"/>
              <a:t>אין עליה במספר הנפגעים, כולל אנשים עם מוגבלות</a:t>
            </a:r>
          </a:p>
          <a:p>
            <a:pPr>
              <a:buNone/>
            </a:pPr>
            <a:endParaRPr lang="he-IL" sz="2000" dirty="0" smtClean="0"/>
          </a:p>
          <a:p>
            <a:r>
              <a:rPr lang="en-US" sz="2000" dirty="0" smtClean="0"/>
              <a:t>SWOV</a:t>
            </a:r>
            <a:r>
              <a:rPr lang="en-US" sz="2000" b="1" dirty="0" smtClean="0"/>
              <a:t>,</a:t>
            </a:r>
            <a:r>
              <a:rPr lang="en-US" sz="2000" dirty="0" smtClean="0"/>
              <a:t> 2006</a:t>
            </a:r>
            <a:endParaRPr lang="he-IL" sz="2000" dirty="0" smtClean="0"/>
          </a:p>
          <a:p>
            <a:pPr>
              <a:buNone/>
            </a:pPr>
            <a:r>
              <a:rPr lang="he-IL" sz="2000" dirty="0" smtClean="0"/>
              <a:t>    לרחוב המשולב קיימים יתרונות בטיחותיים בכבישים מקומיים ומאספים. </a:t>
            </a:r>
            <a:endParaRPr lang="en-US" sz="2000" b="1" dirty="0" smtClean="0"/>
          </a:p>
          <a:p>
            <a:pPr lvl="1">
              <a:buNone/>
            </a:pPr>
            <a:r>
              <a:rPr lang="he-IL" sz="2000" dirty="0" smtClean="0"/>
              <a:t>רחובות משולבים בטוחים רק במהירות נסיעה של 30 קמ"ש. </a:t>
            </a:r>
            <a:endParaRPr lang="en-US" sz="2000" b="1" dirty="0" smtClean="0"/>
          </a:p>
          <a:p>
            <a:pPr lvl="1">
              <a:buNone/>
            </a:pPr>
            <a:r>
              <a:rPr lang="he-IL" sz="2000" dirty="0" smtClean="0"/>
              <a:t>קיימת חשש לפגיעה במעמדם של הולכי הרגל הפגיעים.</a:t>
            </a:r>
            <a:endParaRPr lang="en-US" sz="2000" b="1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בטיחות הרחוב המשולב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Elvik</a:t>
            </a:r>
            <a:r>
              <a:rPr lang="en-US" sz="2400" dirty="0" smtClean="0"/>
              <a:t>, 2010</a:t>
            </a:r>
            <a:endParaRPr lang="he-IL" sz="2400" dirty="0" smtClean="0"/>
          </a:p>
          <a:p>
            <a:pPr lvl="1">
              <a:buNone/>
            </a:pPr>
            <a:r>
              <a:rPr lang="he-IL" sz="2400" dirty="0" smtClean="0"/>
              <a:t>24 אתרים</a:t>
            </a:r>
          </a:p>
          <a:p>
            <a:pPr lvl="1">
              <a:buNone/>
            </a:pPr>
            <a:r>
              <a:rPr lang="he-IL" sz="2400" dirty="0" smtClean="0"/>
              <a:t>אפקט בטיחותי חיובי 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r>
              <a:rPr lang="he-IL" sz="2400" dirty="0" smtClean="0"/>
              <a:t>מגבלות:</a:t>
            </a:r>
            <a:endParaRPr lang="en-US" sz="2400" dirty="0" smtClean="0"/>
          </a:p>
          <a:p>
            <a:pPr lvl="0"/>
            <a:r>
              <a:rPr lang="he-IL" sz="2400" dirty="0" smtClean="0"/>
              <a:t>כל המחקרים המשתתפים משתמשים בטכניקת מחקר לפני-אחרי פשוטה.</a:t>
            </a:r>
            <a:endParaRPr lang="en-US" sz="2400" dirty="0" smtClean="0"/>
          </a:p>
          <a:p>
            <a:pPr lvl="0"/>
            <a:r>
              <a:rPr lang="he-IL" sz="2400" dirty="0" smtClean="0"/>
              <a:t>אין בקרה לגורמים הבאים: מגמת התאונות באזור הטיפול, רגרסיה לממוצע, נפחי תנועה, נדידת תאונות.</a:t>
            </a:r>
            <a:endParaRPr lang="en-US" sz="2400" dirty="0" smtClean="0"/>
          </a:p>
          <a:p>
            <a:endParaRPr lang="he-IL" sz="2400" dirty="0"/>
          </a:p>
        </p:txBody>
      </p:sp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57606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 ומסקנות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25144"/>
          </a:xfrm>
        </p:spPr>
        <p:txBody>
          <a:bodyPr>
            <a:normAutofit/>
          </a:bodyPr>
          <a:lstStyle/>
          <a:p>
            <a:r>
              <a:rPr lang="he-IL" dirty="0" smtClean="0"/>
              <a:t>הרחוב העירוני כיום: תכנון מוטה כלי רכב, אובדן הפן החברתי של הרחוב, התנוונות מרכזי הערים, בעיות בטיחות קיימות למרות ההפרדה. </a:t>
            </a:r>
          </a:p>
          <a:p>
            <a:r>
              <a:rPr lang="he-IL" dirty="0" smtClean="0"/>
              <a:t>הרחוב המשולב- מוטיבציה: 1. שינוי איכות הרחוב העירוני 2. שיפור מעמד המשתמשים הפגיעים (לרבות בעיות הבטיחות)</a:t>
            </a:r>
          </a:p>
          <a:p>
            <a:r>
              <a:rPr lang="he-IL" dirty="0" smtClean="0"/>
              <a:t>הוצגו דוגמאות לשילובים שונים המאפשרים שווי משקל חדש, באמצעות שינויים פיזיים ברחוב.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 ומסקנות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אין עשה ואל תעשה. צריך להתאים את מגוון הפתרונות התכנוניים להקשר של הרחוב ולמאפייניו.</a:t>
            </a:r>
          </a:p>
          <a:p>
            <a:r>
              <a:rPr lang="he-IL" dirty="0" smtClean="0"/>
              <a:t>אפשר להגיע לתוצאות טובות בזמן קצר ובתקציב מינימאלי</a:t>
            </a:r>
          </a:p>
          <a:p>
            <a:r>
              <a:rPr lang="he-IL" dirty="0" smtClean="0"/>
              <a:t>ישנה אינדיקציה שאין הרעה בבטיחות ולעיתים תכנון זה אף תורם לבטיחות (השיפור לא מובהק סטטיסטית)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העירוני- בעיות תפקוד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שכונת נווה צדק, תל אביב</a:t>
            </a:r>
          </a:p>
          <a:p>
            <a:endParaRPr lang="he-IL" dirty="0"/>
          </a:p>
        </p:txBody>
      </p:sp>
      <p:pic>
        <p:nvPicPr>
          <p:cNvPr id="5" name="תמונה 4" descr="P100076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3528392" cy="230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 descr="P100075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262778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 descr="P100074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808" y="2492896"/>
            <a:ext cx="269979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הרחוב העירוני בתחילת המאה ה-20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מקום מפגש חברתי</a:t>
            </a:r>
          </a:p>
          <a:p>
            <a:r>
              <a:rPr lang="he-IL" dirty="0" smtClean="0"/>
              <a:t>ללא תמרורי תנועה</a:t>
            </a:r>
          </a:p>
          <a:p>
            <a:r>
              <a:rPr lang="he-IL" dirty="0" smtClean="0"/>
              <a:t>דגש על נגישות </a:t>
            </a:r>
          </a:p>
          <a:p>
            <a:pPr>
              <a:buNone/>
            </a:pPr>
            <a:r>
              <a:rPr lang="he-IL" dirty="0" smtClean="0"/>
              <a:t>   ולא על ניידות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7"/>
            <a:ext cx="4690888" cy="396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הרחוב העירוני כיום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דגש על ניידות</a:t>
            </a:r>
          </a:p>
          <a:p>
            <a:r>
              <a:rPr lang="he-IL" dirty="0" smtClean="0"/>
              <a:t>הרחבת הנתיבים על חשבון המדרכות</a:t>
            </a:r>
          </a:p>
          <a:p>
            <a:r>
              <a:rPr lang="he-IL" dirty="0" smtClean="0"/>
              <a:t>תקשורת מינימאלית בין המשתמשים</a:t>
            </a:r>
          </a:p>
          <a:p>
            <a:r>
              <a:rPr lang="he-IL" dirty="0" smtClean="0"/>
              <a:t>אובדן הפן החברתי</a:t>
            </a:r>
          </a:p>
          <a:p>
            <a:r>
              <a:rPr lang="he-IL" dirty="0" smtClean="0"/>
              <a:t>זיהום אויר מוגבר</a:t>
            </a:r>
          </a:p>
          <a:p>
            <a:r>
              <a:rPr lang="he-IL" dirty="0" smtClean="0"/>
              <a:t>בעיות בטיחות</a:t>
            </a:r>
          </a:p>
          <a:p>
            <a:r>
              <a:rPr lang="he-IL" dirty="0" smtClean="0"/>
              <a:t>התנוונות מרכז העיר</a:t>
            </a:r>
          </a:p>
          <a:p>
            <a:endParaRPr lang="he-I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00090"/>
            <a:ext cx="4464495" cy="335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מגמות בתכנון הרחוב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מציין מיקום תוכן 3" descr="Picture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32856"/>
            <a:ext cx="3312368" cy="4345827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מגמות בתכנון הרחוב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NY, USA, Times Square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NASH-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2564904"/>
            <a:ext cx="381642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new york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4697732" cy="3318610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dirty="0" smtClean="0"/>
              <a:t>התפלגות מספר ההרוגים בתאונות בדרכים עירוניות ובין-עירוניות, 2010</a:t>
            </a:r>
            <a:endParaRPr lang="he-IL" sz="3600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6237312"/>
            <a:ext cx="6048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/>
              <a:t>מקור: הרשות הלאומית לבטיחות בדרכים, 2010</a:t>
            </a:r>
            <a:endParaRPr lang="en-US" sz="1200" dirty="0"/>
          </a:p>
          <a:p>
            <a:pPr algn="ctr"/>
            <a:endParaRPr lang="he-IL" sz="12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1E2065-72F7-4EAD-82B0-EA03C8128816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6990</TotalTime>
  <Words>1292</Words>
  <Application>Microsoft Office PowerPoint</Application>
  <PresentationFormat>On-screen Show (4:3)</PresentationFormat>
  <Paragraphs>244</Paragraphs>
  <Slides>36</Slides>
  <Notes>36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חציון</vt:lpstr>
      <vt:lpstr>Slide 1</vt:lpstr>
      <vt:lpstr>ראשי פרקים</vt:lpstr>
      <vt:lpstr>archway road, London</vt:lpstr>
      <vt:lpstr>הרחוב העירוני- בעיות תפקוד</vt:lpstr>
      <vt:lpstr>הרחוב העירוני בתחילת המאה ה-20</vt:lpstr>
      <vt:lpstr>הרחוב העירוני כיום</vt:lpstr>
      <vt:lpstr>מגמות בתכנון הרחוב</vt:lpstr>
      <vt:lpstr>מגמות בתכנון הרחוב</vt:lpstr>
      <vt:lpstr>התפלגות מספר ההרוגים בתאונות בדרכים עירוניות ובין-עירוניות, 2010</vt:lpstr>
      <vt:lpstr>הולכי רגל הרוגים כאחוז מתוך סה"כ ההרוגים בתאונות דרכים ב-2009 ,OECD 26</vt:lpstr>
      <vt:lpstr>התפלגות מספר ההרוגים בתאונות בדרכים עירוניות, 2010</vt:lpstr>
      <vt:lpstr>מדיניות עכשווית</vt:lpstr>
      <vt:lpstr>ייעודים שונים- התייחסות שונה</vt:lpstr>
      <vt:lpstr>רחוב משולב- המטרה</vt:lpstr>
      <vt:lpstr>הרחוב המשולב- מאפיינים </vt:lpstr>
      <vt:lpstr>Risk Adaptation</vt:lpstr>
      <vt:lpstr>Risk Adaptation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הרחוב המשולב- סקירה</vt:lpstr>
      <vt:lpstr>בטיחות הרחוב המשולב</vt:lpstr>
      <vt:lpstr>בטיחות הרחוב המשולב</vt:lpstr>
      <vt:lpstr>סיכום ומסקנות</vt:lpstr>
      <vt:lpstr>סיכום ומסקנות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Roee Ophir</dc:creator>
  <cp:lastModifiedBy>cars</cp:lastModifiedBy>
  <cp:revision>297</cp:revision>
  <dcterms:created xsi:type="dcterms:W3CDTF">2012-03-19T10:22:17Z</dcterms:created>
  <dcterms:modified xsi:type="dcterms:W3CDTF">2012-05-23T07:31:01Z</dcterms:modified>
</cp:coreProperties>
</file>